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306" r:id="rId2"/>
    <p:sldId id="355" r:id="rId3"/>
    <p:sldId id="353" r:id="rId4"/>
    <p:sldId id="354" r:id="rId5"/>
    <p:sldId id="371" r:id="rId6"/>
    <p:sldId id="387" r:id="rId7"/>
    <p:sldId id="389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5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9A1A7A5-1296-4AF9-8509-2133810B50C7}">
          <p14:sldIdLst>
            <p14:sldId id="306"/>
            <p14:sldId id="355"/>
            <p14:sldId id="353"/>
          </p14:sldIdLst>
        </p14:section>
        <p14:section name="Untitled Section" id="{7BC2FF56-B67F-4EC4-99F8-7976EA58D0E5}">
          <p14:sldIdLst>
            <p14:sldId id="356"/>
          </p14:sldIdLst>
        </p14:section>
        <p14:section name="Untitled Section" id="{FAA95F13-A3BD-4741-89C4-70BE881627E6}">
          <p14:sldIdLst>
            <p14:sldId id="354"/>
            <p14:sldId id="348"/>
            <p14:sldId id="349"/>
            <p14:sldId id="350"/>
            <p14:sldId id="361"/>
            <p14:sldId id="352"/>
            <p14:sldId id="357"/>
            <p14:sldId id="358"/>
            <p14:sldId id="359"/>
            <p14:sldId id="360"/>
            <p14:sldId id="362"/>
            <p14:sldId id="363"/>
            <p14:sldId id="364"/>
            <p14:sldId id="365"/>
            <p14:sldId id="370"/>
            <p14:sldId id="367"/>
            <p14:sldId id="35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75" autoAdjust="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exercise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AP 11" pitchFamily="2" charset="2"/>
                <a:ea typeface="+mj-ea"/>
                <a:cs typeface="+mj-cs"/>
              </a:defRPr>
            </a:pPr>
            <a:r>
              <a:rPr lang="en-US" sz="2800" dirty="0" err="1">
                <a:latin typeface="ARAP 11" pitchFamily="2" charset="2"/>
              </a:rPr>
              <a:t>jg</a:t>
            </a:r>
            <a:r>
              <a:rPr lang="en-US" sz="2800" dirty="0">
                <a:latin typeface="ARAP 11" pitchFamily="2" charset="2"/>
              </a:rPr>
              <a:t> If]q / /;</a:t>
            </a:r>
            <a:r>
              <a:rPr lang="en-US" sz="2800" dirty="0" smtClean="0">
                <a:latin typeface="ARAP 11" pitchFamily="2" charset="2"/>
              </a:rPr>
              <a:t>'</a:t>
            </a:r>
            <a:r>
              <a:rPr lang="en-US" sz="2800" dirty="0" err="1" smtClean="0">
                <a:latin typeface="ARAP 11" pitchFamily="2" charset="2"/>
              </a:rPr>
              <a:t>jf</a:t>
            </a:r>
            <a:r>
              <a:rPr lang="en-US" sz="2800" dirty="0" smtClean="0">
                <a:latin typeface="ARAP 11" pitchFamily="2" charset="2"/>
              </a:rPr>
              <a:t> </a:t>
            </a:r>
            <a:r>
              <a:rPr lang="en-US" sz="2800" dirty="0" err="1" smtClean="0">
                <a:latin typeface="ARAP 11" pitchFamily="2" charset="2"/>
              </a:rPr>
              <a:t>lhNnf</a:t>
            </a:r>
            <a:endParaRPr lang="en-US" sz="2800" dirty="0">
              <a:latin typeface="ARAP 11" pitchFamily="2" charset="2"/>
            </a:endParaRPr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floor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'Sheet1 (2)'!$J$2</c:f>
              <c:strCache>
                <c:ptCount val="1"/>
                <c:pt idx="0">
                  <c:v>l8= jg sf=If]q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111111111111114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FA-4318-B55C-384ABB3B4F25}"/>
                </c:ext>
              </c:extLst>
            </c:dLbl>
            <c:dLbl>
              <c:idx val="1"/>
              <c:layout>
                <c:manualLayout>
                  <c:x val="-1.1111111111111143E-2"/>
                  <c:y val="-9.25925925925931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A-4318-B55C-384ABB3B4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AP 11" pitchFamily="2" charset="2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(2)'!$K$1:$L$1</c:f>
              <c:strCache>
                <c:ptCount val="2"/>
                <c:pt idx="0">
                  <c:v>s'n If]qkmn -x]=_</c:v>
                </c:pt>
                <c:pt idx="1">
                  <c:v>jg If]qkmn -x]=_</c:v>
                </c:pt>
              </c:strCache>
            </c:strRef>
          </c:cat>
          <c:val>
            <c:numRef>
              <c:f>'Sheet1 (2)'!$K$2:$L$2</c:f>
              <c:numCache>
                <c:formatCode>General</c:formatCode>
                <c:ptCount val="2"/>
                <c:pt idx="0">
                  <c:v>42971</c:v>
                </c:pt>
                <c:pt idx="1">
                  <c:v>18120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D5-4684-8394-4D2A56BD8FDF}"/>
            </c:ext>
          </c:extLst>
        </c:ser>
        <c:ser>
          <c:idx val="1"/>
          <c:order val="1"/>
          <c:tx>
            <c:strRef>
              <c:f>'Sheet1 (2)'!$J$3</c:f>
              <c:strCache>
                <c:ptCount val="1"/>
                <c:pt idx="0">
                  <c:v>s'n If]q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944444444444440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FA-4318-B55C-384ABB3B4F25}"/>
                </c:ext>
              </c:extLst>
            </c:dLbl>
            <c:dLbl>
              <c:idx val="1"/>
              <c:layout>
                <c:manualLayout>
                  <c:x val="2.5000000000000026E-2"/>
                  <c:y val="-3.24074074074075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FA-4318-B55C-384ABB3B4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AP 11" pitchFamily="2" charset="2"/>
                    <a:ea typeface="+mn-ea"/>
                    <a:cs typeface="Kalimati" pitchFamily="2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(2)'!$K$1:$L$1</c:f>
              <c:strCache>
                <c:ptCount val="2"/>
                <c:pt idx="0">
                  <c:v>s'n If]qkmn -x]=_</c:v>
                </c:pt>
                <c:pt idx="1">
                  <c:v>jg If]qkmn -x]=_</c:v>
                </c:pt>
              </c:strCache>
            </c:strRef>
          </c:cat>
          <c:val>
            <c:numRef>
              <c:f>'Sheet1 (2)'!$K$3:$L$3</c:f>
              <c:numCache>
                <c:formatCode>General</c:formatCode>
                <c:ptCount val="2"/>
                <c:pt idx="0">
                  <c:v>150122</c:v>
                </c:pt>
                <c:pt idx="1">
                  <c:v>49821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6D5-4684-8394-4D2A56BD8FDF}"/>
            </c:ext>
          </c:extLst>
        </c:ser>
        <c:gapWidth val="267"/>
        <c:shape val="box"/>
        <c:axId val="172756992"/>
        <c:axId val="172758528"/>
        <c:axId val="0"/>
      </c:bar3DChart>
      <c:catAx>
        <c:axId val="1727569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AP 11" pitchFamily="2" charset="2"/>
                <a:ea typeface="+mn-ea"/>
                <a:cs typeface="+mn-cs"/>
              </a:defRPr>
            </a:pPr>
            <a:endParaRPr lang="en-US"/>
          </a:p>
        </c:txPr>
        <c:crossAx val="172758528"/>
        <c:crosses val="autoZero"/>
        <c:auto val="1"/>
        <c:lblAlgn val="ctr"/>
        <c:lblOffset val="100"/>
      </c:catAx>
      <c:valAx>
        <c:axId val="172758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Fontasy Himali" panose="04020500000000000000" pitchFamily="82" charset="0"/>
                <a:ea typeface="+mn-ea"/>
                <a:cs typeface="+mn-cs"/>
              </a:defRPr>
            </a:pPr>
            <a:endParaRPr lang="en-US"/>
          </a:p>
        </c:txPr>
        <c:crossAx val="172756992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Preeti" pitchFamily="2" charset="0"/>
              <a:ea typeface="+mn-ea"/>
              <a:cs typeface="Kalimati" pitchFamily="2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CBB54-F4E2-411A-A72C-115C4D1FA72F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FCE7-09FD-4A71-BE33-79245667D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35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33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82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9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59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174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15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758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2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1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83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62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1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81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16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31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05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2E64-5CC4-406E-AC81-4387E40705EA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2F263-9D61-49F4-B03F-24C4399F6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99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D4FA97-2377-4BFD-956C-33886E08A40F}"/>
              </a:ext>
            </a:extLst>
          </p:cNvPr>
          <p:cNvSpPr txBox="1"/>
          <p:nvPr/>
        </p:nvSpPr>
        <p:spPr>
          <a:xfrm>
            <a:off x="0" y="5922947"/>
            <a:ext cx="408709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eeti" pitchFamily="2" charset="0"/>
              </a:defRPr>
            </a:lvl1pPr>
          </a:lstStyle>
          <a:p>
            <a:pPr algn="just"/>
            <a:r>
              <a:rPr lang="ne-NP" dirty="0">
                <a:solidFill>
                  <a:schemeClr val="tx1"/>
                </a:solidFill>
              </a:rPr>
              <a:t>मिति </a:t>
            </a:r>
            <a:r>
              <a:rPr lang="ne-NP" dirty="0" smtClean="0">
                <a:solidFill>
                  <a:schemeClr val="tx1"/>
                </a:solidFill>
              </a:rPr>
              <a:t>२०८१।०४।२३ गते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5657671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Preeti" pitchFamily="2" charset="0"/>
              </a:rPr>
              <a:t>k|:</a:t>
            </a:r>
            <a:r>
              <a:rPr lang="en-US" sz="3600" b="1" dirty="0" err="1">
                <a:latin typeface="Preeti" pitchFamily="2" charset="0"/>
              </a:rPr>
              <a:t>t'tLM</a:t>
            </a:r>
            <a:r>
              <a:rPr lang="en-US" sz="3600" b="1" dirty="0">
                <a:latin typeface="Preeti" pitchFamily="2" charset="0"/>
              </a:rPr>
              <a:t> l8lehg </a:t>
            </a:r>
            <a:r>
              <a:rPr lang="en-US" sz="3600" b="1" dirty="0" err="1">
                <a:latin typeface="Preeti" pitchFamily="2" charset="0"/>
              </a:rPr>
              <a:t>jg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sfof</a:t>
            </a:r>
            <a:r>
              <a:rPr lang="en-US" sz="3600" b="1" dirty="0">
                <a:latin typeface="Preeti" pitchFamily="2" charset="0"/>
              </a:rPr>
              <a:t>{no, /;'</a:t>
            </a:r>
            <a:r>
              <a:rPr lang="en-US" sz="3600" b="1" dirty="0" err="1">
                <a:latin typeface="Preeti" pitchFamily="2" charset="0"/>
              </a:rPr>
              <a:t>jf</a:t>
            </a:r>
            <a:endParaRPr lang="en-US" sz="3600" b="1" dirty="0">
              <a:latin typeface="Preeti" pitchFamily="2" charset="0"/>
            </a:endParaRPr>
          </a:p>
          <a:p>
            <a:pPr algn="just"/>
            <a:r>
              <a:rPr lang="en-US" sz="3600" b="1" dirty="0">
                <a:latin typeface="Preeti" pitchFamily="2" charset="0"/>
              </a:rPr>
              <a:t>:</a:t>
            </a:r>
            <a:r>
              <a:rPr lang="en-US" sz="3600" b="1" dirty="0" err="1">
                <a:latin typeface="Preeti" pitchFamily="2" charset="0"/>
              </a:rPr>
              <a:t>yfgM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w'Gr</a:t>
            </a:r>
            <a:r>
              <a:rPr lang="en-US" sz="3600" b="1" dirty="0">
                <a:latin typeface="Preeti" pitchFamily="2" charset="0"/>
              </a:rPr>
              <a:t>], /;'</a:t>
            </a:r>
            <a:r>
              <a:rPr lang="en-US" sz="3600" b="1" dirty="0" err="1">
                <a:latin typeface="Preeti" pitchFamily="2" charset="0"/>
              </a:rPr>
              <a:t>jf</a:t>
            </a:r>
            <a:r>
              <a:rPr lang="en-US" sz="3600" b="1" dirty="0">
                <a:latin typeface="Preeti" pitchFamily="2" charset="0"/>
              </a:rPr>
              <a:t> 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919465-123A-46CF-B57F-414DD58CE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1998" cy="56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84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75855"/>
            <a:ext cx="11126739" cy="5694218"/>
          </a:xfrm>
        </p:spPr>
        <p:txBody>
          <a:bodyPr/>
          <a:lstStyle/>
          <a:p>
            <a:pPr>
              <a:buNone/>
            </a:pPr>
            <a:r>
              <a:rPr lang="ne-NP" b="1" dirty="0" smtClean="0"/>
              <a:t>५</a:t>
            </a:r>
            <a:r>
              <a:rPr lang="en-US" b="1" dirty="0" smtClean="0"/>
              <a:t>) </a:t>
            </a:r>
            <a:r>
              <a:rPr lang="ne-NP" b="1" dirty="0" smtClean="0"/>
              <a:t>विगत ५ वर्षमा भएकोफलफूल रोपण</a:t>
            </a:r>
            <a:r>
              <a:rPr lang="en-US" b="1" dirty="0" smtClean="0"/>
              <a:t>:</a:t>
            </a:r>
          </a:p>
          <a:p>
            <a:r>
              <a:rPr lang="ne-NP" dirty="0" smtClean="0"/>
              <a:t>रोपिएको क्षेत्रफल </a:t>
            </a:r>
            <a:r>
              <a:rPr lang="en-US" b="1" dirty="0" smtClean="0"/>
              <a:t>:</a:t>
            </a:r>
            <a:r>
              <a:rPr lang="ne-NP" b="1" dirty="0" smtClean="0"/>
              <a:t> २५००० वटा </a:t>
            </a:r>
            <a:r>
              <a:rPr lang="en-US" b="1" dirty="0" smtClean="0"/>
              <a:t>(</a:t>
            </a:r>
            <a:r>
              <a:rPr lang="ne-NP" b="1" dirty="0" smtClean="0"/>
              <a:t> १५</a:t>
            </a:r>
            <a:r>
              <a:rPr lang="en-US" b="1" dirty="0" smtClean="0"/>
              <a:t>.</a:t>
            </a:r>
            <a:r>
              <a:rPr lang="ne-NP" b="1" dirty="0" smtClean="0"/>
              <a:t>६२ हेक्टर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ne-NP" dirty="0" smtClean="0"/>
              <a:t>मुख्य मुख्य प्रजातिहरु </a:t>
            </a:r>
            <a:r>
              <a:rPr lang="en-US" b="1" dirty="0" smtClean="0"/>
              <a:t>:</a:t>
            </a:r>
            <a:r>
              <a:rPr lang="ne-NP" b="1" dirty="0" smtClean="0"/>
              <a:t> ओखर</a:t>
            </a:r>
            <a:r>
              <a:rPr lang="en-US" b="1" dirty="0" smtClean="0"/>
              <a:t>,</a:t>
            </a:r>
            <a:r>
              <a:rPr lang="ne-NP" b="1" dirty="0" smtClean="0"/>
              <a:t> स्याउ</a:t>
            </a:r>
            <a:r>
              <a:rPr lang="en-US" b="1" dirty="0" smtClean="0"/>
              <a:t>,</a:t>
            </a:r>
            <a:r>
              <a:rPr lang="ne-NP" b="1" dirty="0" smtClean="0"/>
              <a:t> कागती आदि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351" y="180109"/>
            <a:ext cx="11376121" cy="581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e-NP" sz="2800" b="1" dirty="0" smtClean="0">
                <a:solidFill>
                  <a:srgbClr val="C00000"/>
                </a:solidFill>
                <a:cs typeface="Kalimati" pitchFamily="2"/>
              </a:rPr>
              <a:t>विगत ५ आर्थिक वर्षमा भए गरेका प्रमुख उपलब्धिहरु</a:t>
            </a:r>
            <a:endParaRPr lang="en-US" sz="2800" b="1" dirty="0">
              <a:solidFill>
                <a:srgbClr val="C00000"/>
              </a:solidFill>
              <a:cs typeface="Kalimati" pitchFamily="2"/>
            </a:endParaRPr>
          </a:p>
        </p:txBody>
      </p:sp>
      <p:pic>
        <p:nvPicPr>
          <p:cNvPr id="2050" name="Picture 2" descr="C:\Users\HP\Desktop\17227612923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9040"/>
            <a:ext cx="3435927" cy="3676742"/>
          </a:xfrm>
          <a:prstGeom prst="rect">
            <a:avLst/>
          </a:prstGeom>
          <a:noFill/>
        </p:spPr>
      </p:pic>
      <p:pic>
        <p:nvPicPr>
          <p:cNvPr id="2052" name="Picture 4" descr="C:\Users\HP\Desktop\1722761292409.jpg"/>
          <p:cNvPicPr>
            <a:picLocks noChangeAspect="1" noChangeArrowheads="1"/>
          </p:cNvPicPr>
          <p:nvPr/>
        </p:nvPicPr>
        <p:blipFill>
          <a:blip r:embed="rId3" cstate="print"/>
          <a:srcRect r="1968" b="13043"/>
          <a:stretch>
            <a:fillRect/>
          </a:stretch>
        </p:blipFill>
        <p:spPr bwMode="auto">
          <a:xfrm>
            <a:off x="4613564" y="1884218"/>
            <a:ext cx="3629890" cy="3934691"/>
          </a:xfrm>
          <a:prstGeom prst="rect">
            <a:avLst/>
          </a:prstGeom>
          <a:noFill/>
        </p:spPr>
      </p:pic>
      <p:pic>
        <p:nvPicPr>
          <p:cNvPr id="2053" name="Picture 5" descr="C:\Users\HP\Desktop\1722762193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6692" y="714553"/>
            <a:ext cx="2575295" cy="51182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5018" y="5721927"/>
            <a:ext cx="3629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 smtClean="0"/>
              <a:t>आ</a:t>
            </a:r>
            <a:r>
              <a:rPr lang="en-US" dirty="0" smtClean="0"/>
              <a:t>.</a:t>
            </a:r>
            <a:r>
              <a:rPr lang="ne-NP" dirty="0" smtClean="0"/>
              <a:t>व</a:t>
            </a:r>
            <a:r>
              <a:rPr lang="en-US" dirty="0" smtClean="0"/>
              <a:t>.</a:t>
            </a:r>
            <a:r>
              <a:rPr lang="ne-NP" dirty="0" smtClean="0"/>
              <a:t> २०७९।८० मा रोपण गरिएको एभोकार्डो हाल करिव ४ फिट अग्लो भएको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1272" y="5934670"/>
            <a:ext cx="3629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 smtClean="0"/>
              <a:t>आ</a:t>
            </a:r>
            <a:r>
              <a:rPr lang="en-US" dirty="0" smtClean="0"/>
              <a:t>.</a:t>
            </a:r>
            <a:r>
              <a:rPr lang="ne-NP" dirty="0" smtClean="0"/>
              <a:t>व</a:t>
            </a:r>
            <a:r>
              <a:rPr lang="en-US" dirty="0" smtClean="0"/>
              <a:t>.</a:t>
            </a:r>
            <a:r>
              <a:rPr lang="ne-NP" dirty="0" smtClean="0"/>
              <a:t> २०७८।७९ मा रोपण गरिएको कागती हाल करिव ४ फिट अग्लो भएको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98872" y="5934670"/>
            <a:ext cx="3629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 smtClean="0"/>
              <a:t>आ</a:t>
            </a:r>
            <a:r>
              <a:rPr lang="en-US" dirty="0" smtClean="0"/>
              <a:t>.</a:t>
            </a:r>
            <a:r>
              <a:rPr lang="ne-NP" dirty="0" smtClean="0"/>
              <a:t>व</a:t>
            </a:r>
            <a:r>
              <a:rPr lang="en-US" dirty="0" smtClean="0"/>
              <a:t>.</a:t>
            </a:r>
            <a:r>
              <a:rPr lang="ne-NP" dirty="0" smtClean="0"/>
              <a:t> २०७७।७८ मा रोपण गरिएको ओखर हाल करिव ६ फिट अग्लो भएको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75855"/>
            <a:ext cx="11126739" cy="5694218"/>
          </a:xfrm>
        </p:spPr>
        <p:txBody>
          <a:bodyPr/>
          <a:lstStyle/>
          <a:p>
            <a:pPr lvl="0">
              <a:buNone/>
            </a:pPr>
            <a:r>
              <a:rPr lang="ne-NP" b="1" dirty="0" smtClean="0"/>
              <a:t>६</a:t>
            </a:r>
            <a:r>
              <a:rPr lang="en-US" b="1" dirty="0" smtClean="0"/>
              <a:t>) </a:t>
            </a:r>
            <a:r>
              <a:rPr lang="ne-NP" b="1" dirty="0" smtClean="0"/>
              <a:t>विगत ५ वर्षमा भएकोवाँस रोपण</a:t>
            </a:r>
            <a:endParaRPr lang="en-US" b="1" dirty="0" smtClean="0"/>
          </a:p>
          <a:p>
            <a:r>
              <a:rPr lang="ne-NP" dirty="0" smtClean="0"/>
              <a:t>रोपिएको स्थान र क्षेत्रफल</a:t>
            </a:r>
            <a:r>
              <a:rPr lang="en-US" dirty="0" smtClean="0"/>
              <a:t> :</a:t>
            </a:r>
            <a:r>
              <a:rPr lang="ne-NP" dirty="0" smtClean="0"/>
              <a:t> डाडाँगाउ</a:t>
            </a:r>
            <a:r>
              <a:rPr lang="en-US" dirty="0" smtClean="0"/>
              <a:t>,</a:t>
            </a:r>
            <a:r>
              <a:rPr lang="ne-NP" dirty="0" smtClean="0"/>
              <a:t> ठूलोगाउ</a:t>
            </a:r>
            <a:r>
              <a:rPr lang="en-US" dirty="0" smtClean="0"/>
              <a:t>,</a:t>
            </a:r>
            <a:r>
              <a:rPr lang="ne-NP" dirty="0" smtClean="0"/>
              <a:t> सिरुचेत र कर्मर्याङ्ग क्षेत्रको करिव ३</a:t>
            </a:r>
            <a:r>
              <a:rPr lang="en-US" dirty="0" smtClean="0"/>
              <a:t>.</a:t>
            </a:r>
            <a:r>
              <a:rPr lang="ne-NP" dirty="0" smtClean="0"/>
              <a:t>१ हेक्टर ।</a:t>
            </a:r>
            <a:endParaRPr lang="en-US" dirty="0" smtClean="0"/>
          </a:p>
          <a:p>
            <a:r>
              <a:rPr lang="ne-NP" dirty="0" smtClean="0"/>
              <a:t>रोपण गरीएको संख्या</a:t>
            </a:r>
            <a:r>
              <a:rPr lang="en-US" dirty="0" smtClean="0"/>
              <a:t> :</a:t>
            </a:r>
            <a:r>
              <a:rPr lang="ne-NP" dirty="0" smtClean="0"/>
              <a:t> ५००० वटा ।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351" y="180109"/>
            <a:ext cx="11376121" cy="581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e-NP" sz="2800" b="1" dirty="0" smtClean="0">
                <a:solidFill>
                  <a:srgbClr val="C00000"/>
                </a:solidFill>
                <a:cs typeface="Kalimati" pitchFamily="2"/>
              </a:rPr>
              <a:t>विगत ५ आर्थिक वर्षमा भए गरेका प्रमुख उपलब्धिहरु</a:t>
            </a:r>
            <a:endParaRPr lang="en-US" sz="2800" b="1" dirty="0">
              <a:solidFill>
                <a:srgbClr val="C00000"/>
              </a:solidFill>
              <a:cs typeface="Kalimati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AD84F7-2E5F-46B9-A0BF-54511805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57" y="2105891"/>
            <a:ext cx="5652534" cy="3489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419" y="5777346"/>
            <a:ext cx="615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 smtClean="0"/>
              <a:t>आ</a:t>
            </a:r>
            <a:r>
              <a:rPr lang="en-US" dirty="0" smtClean="0"/>
              <a:t>.</a:t>
            </a:r>
            <a:r>
              <a:rPr lang="ne-NP" dirty="0" smtClean="0"/>
              <a:t>व</a:t>
            </a:r>
            <a:r>
              <a:rPr lang="en-US" dirty="0" smtClean="0"/>
              <a:t>.</a:t>
            </a:r>
            <a:r>
              <a:rPr lang="ne-NP" dirty="0" smtClean="0"/>
              <a:t> २०७९।८० मा रोपणको लागि निजि जग्गाधनि किसानहरुलाई वासँको विरुवा वितरण गर्दै गरेको तस्विर</a:t>
            </a:r>
            <a:endParaRPr lang="en-US" dirty="0"/>
          </a:p>
        </p:txBody>
      </p:sp>
      <p:pic>
        <p:nvPicPr>
          <p:cNvPr id="1026" name="Picture 2" descr="C:\Users\HP\Desktop\17227680713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2546" y="2001984"/>
            <a:ext cx="2590798" cy="3553690"/>
          </a:xfrm>
          <a:prstGeom prst="rect">
            <a:avLst/>
          </a:prstGeom>
          <a:noFill/>
        </p:spPr>
      </p:pic>
      <p:pic>
        <p:nvPicPr>
          <p:cNvPr id="1027" name="Picture 3" descr="C:\Users\HP\Desktop\172276807133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745" y="2064327"/>
            <a:ext cx="2382982" cy="35190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02581" y="5666510"/>
            <a:ext cx="479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 smtClean="0"/>
              <a:t>रोपण</a:t>
            </a:r>
            <a:r>
              <a:rPr lang="en-US" dirty="0" smtClean="0"/>
              <a:t> </a:t>
            </a:r>
            <a:r>
              <a:rPr lang="ne-NP" dirty="0" smtClean="0"/>
              <a:t>गरिएको वासँको विरुवाको हालको अवस्था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75855"/>
            <a:ext cx="11126739" cy="5694218"/>
          </a:xfrm>
        </p:spPr>
        <p:txBody>
          <a:bodyPr/>
          <a:lstStyle/>
          <a:p>
            <a:pPr>
              <a:buNone/>
            </a:pPr>
            <a:r>
              <a:rPr lang="ne-NP" b="1" dirty="0" smtClean="0"/>
              <a:t>७</a:t>
            </a:r>
            <a:r>
              <a:rPr lang="en-US" b="1" dirty="0" smtClean="0"/>
              <a:t>) </a:t>
            </a:r>
            <a:r>
              <a:rPr lang="ne-NP" dirty="0" smtClean="0"/>
              <a:t>विगत ५ वर्षमा भएकोवन अतिक्रमण नियन्त्रण एवं व्यवस्थापन संवन्धि विवरण</a:t>
            </a:r>
            <a:r>
              <a:rPr lang="en-US" dirty="0" smtClean="0"/>
              <a:t> :</a:t>
            </a:r>
            <a:r>
              <a:rPr lang="ne-NP" dirty="0" smtClean="0"/>
              <a:t> </a:t>
            </a:r>
          </a:p>
          <a:p>
            <a:r>
              <a:rPr lang="ne-NP" b="1" dirty="0" smtClean="0"/>
              <a:t>३६</a:t>
            </a:r>
            <a:r>
              <a:rPr lang="en-US" b="1" dirty="0" smtClean="0"/>
              <a:t>.</a:t>
            </a:r>
            <a:r>
              <a:rPr lang="ne-NP" b="1" dirty="0" smtClean="0"/>
              <a:t>२५ हेक्टर अतिक्रमण रहेको क्षेत्रमा अतिक्रमण नियन्त्रण गर्नकालागि तथ्याङ्क अध्यावधिक गर्ने कार्य भएको</a:t>
            </a:r>
            <a:r>
              <a:rPr lang="en-US" b="1" dirty="0" smtClean="0"/>
              <a:t>,</a:t>
            </a:r>
            <a:r>
              <a:rPr lang="ne-NP" b="1" dirty="0" smtClean="0"/>
              <a:t> अतिक्रमण हटाउने प्रकृयामा रहेको ।</a:t>
            </a:r>
            <a:endParaRPr lang="en-US" b="1" dirty="0" smtClean="0"/>
          </a:p>
          <a:p>
            <a:pPr lvl="0">
              <a:buNone/>
            </a:pPr>
            <a:endParaRPr lang="ne-NP" b="1" dirty="0" smtClean="0"/>
          </a:p>
          <a:p>
            <a:pPr lvl="0">
              <a:buNone/>
            </a:pPr>
            <a:r>
              <a:rPr lang="ne-NP" b="1" dirty="0" smtClean="0"/>
              <a:t>८</a:t>
            </a:r>
            <a:r>
              <a:rPr lang="en-US" b="1" dirty="0" smtClean="0"/>
              <a:t>) </a:t>
            </a:r>
            <a:r>
              <a:rPr lang="ne-NP" b="1" dirty="0" smtClean="0"/>
              <a:t>विगत ५ वर्षमा भएको पहिरो रोकथाम</a:t>
            </a:r>
            <a:r>
              <a:rPr lang="en-US" b="1" dirty="0" smtClean="0"/>
              <a:t>, </a:t>
            </a:r>
            <a:r>
              <a:rPr lang="ne-NP" b="1" dirty="0" smtClean="0"/>
              <a:t>गल्छी नियन्त्रण</a:t>
            </a:r>
            <a:r>
              <a:rPr lang="en-US" b="1" dirty="0" smtClean="0"/>
              <a:t>, </a:t>
            </a:r>
            <a:r>
              <a:rPr lang="ne-NP" b="1" dirty="0" smtClean="0"/>
              <a:t>खहरे रोकथाम तथा खोला किनार संरक्षण एवं जलाधार व्यवस्थापन संवन्धि विवरण </a:t>
            </a:r>
            <a:r>
              <a:rPr lang="en-US" dirty="0" smtClean="0"/>
              <a:t>: </a:t>
            </a:r>
            <a:endParaRPr lang="ne-NP" dirty="0" smtClean="0"/>
          </a:p>
          <a:p>
            <a:r>
              <a:rPr lang="ne-NP" dirty="0" smtClean="0"/>
              <a:t>वृक्षारोपण सम्वन्धि कार्य भएको पहिरो रोकथाम</a:t>
            </a:r>
            <a:r>
              <a:rPr lang="en-US" dirty="0" smtClean="0"/>
              <a:t>, </a:t>
            </a:r>
            <a:r>
              <a:rPr lang="ne-NP" dirty="0" smtClean="0"/>
              <a:t>गल्छी नियन्त्रण</a:t>
            </a:r>
            <a:r>
              <a:rPr lang="en-US" dirty="0" smtClean="0"/>
              <a:t>, </a:t>
            </a:r>
            <a:r>
              <a:rPr lang="ne-NP" dirty="0" smtClean="0"/>
              <a:t>खहरे रोकथाम तथा खोला किनार संरक्षण एवं जलाधार व्यवस्थापन संवन्धि अन्य कार्य नरहेको ।</a:t>
            </a:r>
            <a:endParaRPr lang="en-US" dirty="0" smtClean="0"/>
          </a:p>
          <a:p>
            <a:pPr lvl="0">
              <a:buNone/>
            </a:pPr>
            <a:endParaRPr lang="ne-NP" b="1" dirty="0" smtClean="0"/>
          </a:p>
          <a:p>
            <a:pPr lvl="0">
              <a:buNone/>
            </a:pPr>
            <a:r>
              <a:rPr lang="ne-NP" b="1" dirty="0" smtClean="0"/>
              <a:t>९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ne-NP" b="1" dirty="0" smtClean="0">
                <a:solidFill>
                  <a:schemeClr val="tx1"/>
                </a:solidFill>
              </a:rPr>
              <a:t> विगत ५ वर्षमा भएको वन पैदावार सदुपयोग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ne-NP" b="1" dirty="0" smtClean="0">
                <a:solidFill>
                  <a:schemeClr val="tx1"/>
                </a:solidFill>
              </a:rPr>
              <a:t>राजस्व र बेरुजु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ne-NP" dirty="0" smtClean="0">
                <a:solidFill>
                  <a:schemeClr val="tx1"/>
                </a:solidFill>
              </a:rPr>
              <a:t>काठ/दाउरा 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ne-NP" dirty="0" smtClean="0">
                <a:solidFill>
                  <a:schemeClr val="tx1"/>
                </a:solidFill>
              </a:rPr>
              <a:t> २३६६० क्यू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ne-NP" dirty="0" smtClean="0">
                <a:solidFill>
                  <a:schemeClr val="tx1"/>
                </a:solidFill>
              </a:rPr>
              <a:t>फि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ne-NP" dirty="0" smtClean="0">
                <a:solidFill>
                  <a:schemeClr val="tx1"/>
                </a:solidFill>
              </a:rPr>
              <a:t> काठ र ११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ne-NP" dirty="0" smtClean="0">
                <a:solidFill>
                  <a:schemeClr val="tx1"/>
                </a:solidFill>
              </a:rPr>
              <a:t>२५ चट्टा दाउरा ।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ne-NP" dirty="0" smtClean="0">
                <a:solidFill>
                  <a:schemeClr val="tx1"/>
                </a:solidFill>
              </a:rPr>
              <a:t>जटीवुटी</a:t>
            </a:r>
            <a:r>
              <a:rPr lang="en-US" dirty="0" smtClean="0">
                <a:solidFill>
                  <a:schemeClr val="tx1"/>
                </a:solidFill>
              </a:rPr>
              <a:t> :</a:t>
            </a:r>
            <a:r>
              <a:rPr lang="ne-NP" dirty="0" smtClean="0">
                <a:solidFill>
                  <a:schemeClr val="tx1"/>
                </a:solidFill>
              </a:rPr>
              <a:t> १६६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ne-NP" dirty="0" smtClean="0">
                <a:solidFill>
                  <a:schemeClr val="tx1"/>
                </a:solidFill>
              </a:rPr>
              <a:t>२५५ के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ne-NP" dirty="0" smtClean="0">
                <a:solidFill>
                  <a:schemeClr val="tx1"/>
                </a:solidFill>
              </a:rPr>
              <a:t>जी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ne-NP" dirty="0" smtClean="0">
                <a:solidFill>
                  <a:schemeClr val="tx1"/>
                </a:solidFill>
              </a:rPr>
              <a:t> जडिवुटी स्थानान्तरण ।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ne-NP" dirty="0" smtClean="0">
                <a:solidFill>
                  <a:schemeClr val="tx1"/>
                </a:solidFill>
              </a:rPr>
              <a:t>अन्य गैर काष्ठ वन पैदावार</a:t>
            </a:r>
            <a:r>
              <a:rPr lang="en-US" dirty="0" smtClean="0">
                <a:solidFill>
                  <a:schemeClr val="tx1"/>
                </a:solidFill>
              </a:rPr>
              <a:t> :</a:t>
            </a:r>
            <a:r>
              <a:rPr lang="ne-NP" dirty="0" smtClean="0">
                <a:solidFill>
                  <a:schemeClr val="tx1"/>
                </a:solidFill>
              </a:rPr>
              <a:t> ५६० के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ne-NP" dirty="0" smtClean="0">
                <a:solidFill>
                  <a:schemeClr val="tx1"/>
                </a:solidFill>
              </a:rPr>
              <a:t>जी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ne-NP" dirty="0" smtClean="0">
                <a:solidFill>
                  <a:schemeClr val="tx1"/>
                </a:solidFill>
              </a:rPr>
              <a:t>।</a:t>
            </a:r>
          </a:p>
          <a:p>
            <a:r>
              <a:rPr lang="ne-NP" dirty="0" smtClean="0">
                <a:solidFill>
                  <a:schemeClr val="tx1"/>
                </a:solidFill>
              </a:rPr>
              <a:t>राजस्व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ne-NP" dirty="0" smtClean="0">
                <a:solidFill>
                  <a:schemeClr val="tx1"/>
                </a:solidFill>
              </a:rPr>
              <a:t> ६२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ne-NP" dirty="0" smtClean="0">
                <a:solidFill>
                  <a:schemeClr val="tx1"/>
                </a:solidFill>
              </a:rPr>
              <a:t>५००००।००</a:t>
            </a:r>
          </a:p>
          <a:p>
            <a:r>
              <a:rPr lang="ne-NP" dirty="0" smtClean="0">
                <a:solidFill>
                  <a:schemeClr val="tx1"/>
                </a:solidFill>
              </a:rPr>
              <a:t>वेरुजु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ne-NP" dirty="0" smtClean="0">
                <a:solidFill>
                  <a:schemeClr val="tx1"/>
                </a:solidFill>
              </a:rPr>
              <a:t> विगत ५ वर्ष भन्दा पछि वेरुजु सुन्य रहेको ।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351" y="180109"/>
            <a:ext cx="11376121" cy="581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e-NP" sz="2800" b="1" dirty="0" smtClean="0">
                <a:solidFill>
                  <a:srgbClr val="C00000"/>
                </a:solidFill>
                <a:cs typeface="Kalimati" pitchFamily="2"/>
              </a:rPr>
              <a:t>विगत ५ आर्थिक वर्षमा भए गरेका प्रमुख उपलब्धिहरु</a:t>
            </a:r>
            <a:endParaRPr lang="en-US" sz="2800" b="1" dirty="0">
              <a:solidFill>
                <a:srgbClr val="C00000"/>
              </a:solidFill>
              <a:cs typeface="Kalimati" pitchFamily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775855"/>
            <a:ext cx="11402291" cy="5694218"/>
          </a:xfrm>
        </p:spPr>
        <p:txBody>
          <a:bodyPr/>
          <a:lstStyle/>
          <a:p>
            <a:pPr lvl="0">
              <a:buNone/>
            </a:pPr>
            <a:r>
              <a:rPr lang="ne-NP" b="1" dirty="0" smtClean="0"/>
              <a:t>१०</a:t>
            </a:r>
            <a:r>
              <a:rPr lang="en-US" b="1" dirty="0" smtClean="0"/>
              <a:t>) </a:t>
            </a:r>
            <a:r>
              <a:rPr lang="ne-NP" b="1" dirty="0" smtClean="0"/>
              <a:t>परिमाण देखिने गरी डिभिजन वन कार्यालयबाट विगत ५ वर्षमा भएका  अन्य उल्लेखनीय कार्यक्रम </a:t>
            </a:r>
            <a:r>
              <a:rPr lang="en-US" b="1" dirty="0" smtClean="0"/>
              <a:t>:</a:t>
            </a:r>
            <a:r>
              <a:rPr lang="ne-NP" b="1" dirty="0" smtClean="0"/>
              <a:t> </a:t>
            </a:r>
            <a:endParaRPr lang="en-US" b="1" dirty="0" smtClean="0"/>
          </a:p>
          <a:p>
            <a:pPr>
              <a:buAutoNum type="hindiNumParenR"/>
            </a:pPr>
            <a:r>
              <a:rPr lang="ne-NP" dirty="0" smtClean="0">
                <a:cs typeface="Kalimati" pitchFamily="2"/>
              </a:rPr>
              <a:t>गत्लाङ क्षेत्रमा डढेलोले क्षतिग्रस्त वन क्षेत्र व्यवस्थापन गरि आ</a:t>
            </a:r>
            <a:r>
              <a:rPr lang="en-US" dirty="0" smtClean="0">
                <a:cs typeface="Kalimati" pitchFamily="2"/>
              </a:rPr>
              <a:t>.</a:t>
            </a:r>
            <a:r>
              <a:rPr lang="ne-NP" dirty="0" smtClean="0">
                <a:cs typeface="Kalimati" pitchFamily="2"/>
              </a:rPr>
              <a:t>व</a:t>
            </a:r>
            <a:r>
              <a:rPr lang="en-US" dirty="0" smtClean="0">
                <a:cs typeface="Kalimati" pitchFamily="2"/>
              </a:rPr>
              <a:t>.</a:t>
            </a:r>
            <a:r>
              <a:rPr lang="ne-NP" dirty="0" smtClean="0">
                <a:cs typeface="Kalimati" pitchFamily="2"/>
              </a:rPr>
              <a:t> २०७९</a:t>
            </a:r>
            <a:r>
              <a:rPr lang="ne-NP" i="1" dirty="0" smtClean="0">
                <a:cs typeface="Kalimati" pitchFamily="2"/>
              </a:rPr>
              <a:t>।</a:t>
            </a:r>
            <a:r>
              <a:rPr lang="ne-NP" dirty="0" smtClean="0">
                <a:cs typeface="Kalimati" pitchFamily="2"/>
              </a:rPr>
              <a:t>८० मा करिव ९६०० क्यू</a:t>
            </a:r>
            <a:r>
              <a:rPr lang="en-US" dirty="0" smtClean="0">
                <a:cs typeface="Kalimati" pitchFamily="2"/>
              </a:rPr>
              <a:t>.</a:t>
            </a:r>
            <a:r>
              <a:rPr lang="ne-NP" dirty="0" smtClean="0">
                <a:cs typeface="Kalimati" pitchFamily="2"/>
              </a:rPr>
              <a:t>फि</a:t>
            </a:r>
            <a:r>
              <a:rPr lang="en-US" dirty="0" smtClean="0">
                <a:cs typeface="Kalimati" pitchFamily="2"/>
              </a:rPr>
              <a:t>.</a:t>
            </a:r>
            <a:r>
              <a:rPr lang="ne-NP" dirty="0" smtClean="0">
                <a:cs typeface="Kalimati" pitchFamily="2"/>
              </a:rPr>
              <a:t> चिरान काठ उत्पादन भइ लिलाम विक्रि गरिएको र उक्त क्षेत्रमा २ हेक्टर तारवार सहित वृक्षारोपण गरिएको ।</a:t>
            </a:r>
            <a:endParaRPr lang="en-US" dirty="0" smtClean="0">
              <a:cs typeface="Kalimati" pitchFamily="2"/>
            </a:endParaRPr>
          </a:p>
          <a:p>
            <a:pPr>
              <a:buAutoNum type="hindiNumParenR"/>
            </a:pPr>
            <a:r>
              <a:rPr lang="ne-NP" dirty="0" smtClean="0">
                <a:cs typeface="Kalimati" pitchFamily="2"/>
              </a:rPr>
              <a:t>आ</a:t>
            </a:r>
            <a:r>
              <a:rPr lang="en-US" dirty="0" smtClean="0">
                <a:cs typeface="Kalimati" pitchFamily="2"/>
              </a:rPr>
              <a:t>.</a:t>
            </a:r>
            <a:r>
              <a:rPr lang="ne-NP" dirty="0" smtClean="0">
                <a:cs typeface="Kalimati" pitchFamily="2"/>
              </a:rPr>
              <a:t>व</a:t>
            </a:r>
            <a:r>
              <a:rPr lang="en-US" dirty="0" smtClean="0">
                <a:cs typeface="Kalimati" pitchFamily="2"/>
              </a:rPr>
              <a:t>.</a:t>
            </a:r>
            <a:r>
              <a:rPr lang="ne-NP" dirty="0" smtClean="0">
                <a:cs typeface="Kalimati" pitchFamily="2"/>
              </a:rPr>
              <a:t> २०८०</a:t>
            </a:r>
            <a:r>
              <a:rPr lang="ne-NP" i="1" dirty="0" smtClean="0">
                <a:cs typeface="Kalimati" pitchFamily="2"/>
              </a:rPr>
              <a:t>।</a:t>
            </a:r>
            <a:r>
              <a:rPr lang="ne-NP" dirty="0" smtClean="0">
                <a:cs typeface="Kalimati" pitchFamily="2"/>
              </a:rPr>
              <a:t>८१ मा गत्लाङ क्षेत्रमा डढेलोले क्षतिग्रस्त वन क्षेत्रमा रसुवागढी जलविद्युत आयोजनाले गर्नु पर्ने क्षतिपुर्ती वृक्षारोपण गर्न सो क्षेत्र तोकिएको र हाल वृक्षारोपण भई रहेको ।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351" y="180109"/>
            <a:ext cx="11376121" cy="581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e-NP" sz="2800" b="1" dirty="0" smtClean="0">
                <a:solidFill>
                  <a:srgbClr val="C00000"/>
                </a:solidFill>
                <a:cs typeface="Kalimati" pitchFamily="2"/>
              </a:rPr>
              <a:t>विगत ५ आर्थिक वर्षमा भए गरेका प्रमुख उपलब्धिहरु</a:t>
            </a:r>
            <a:endParaRPr lang="en-US" sz="2800" b="1" dirty="0">
              <a:solidFill>
                <a:srgbClr val="C00000"/>
              </a:solidFill>
              <a:cs typeface="Kalimati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3" y="2549236"/>
            <a:ext cx="4890655" cy="3671455"/>
          </a:xfrm>
          <a:prstGeom prst="rect">
            <a:avLst/>
          </a:prstGeom>
        </p:spPr>
      </p:pic>
      <p:pic>
        <p:nvPicPr>
          <p:cNvPr id="3074" name="Picture 2" descr="C:\Users\HP\Desktop\1722765751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5672" y="2507673"/>
            <a:ext cx="2480397" cy="3241963"/>
          </a:xfrm>
          <a:prstGeom prst="rect">
            <a:avLst/>
          </a:prstGeom>
          <a:noFill/>
        </p:spPr>
      </p:pic>
      <p:pic>
        <p:nvPicPr>
          <p:cNvPr id="3075" name="Picture 3" descr="C:\Users\HP\Desktop\17227660958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2535382"/>
            <a:ext cx="3796144" cy="3699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8765" y="6276109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dirty="0" smtClean="0"/>
              <a:t>डढेलो क्षतिग्रस्त क्षेत्रको लगत लिदै २०७८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9311" y="6211669"/>
            <a:ext cx="375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 smtClean="0"/>
              <a:t>डढेलो क्षतिग्रस्त क्षेत्रमा वृक्षारोपण गरिदै २०७९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54836" y="5934670"/>
            <a:ext cx="2937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dirty="0" smtClean="0"/>
              <a:t>वृक्षारोपण गरिएको विरुवाको हालको अवस्था</a:t>
            </a:r>
            <a:r>
              <a:rPr lang="en-US" dirty="0" smtClean="0"/>
              <a:t>,</a:t>
            </a:r>
            <a:r>
              <a:rPr lang="ne-NP" dirty="0" smtClean="0"/>
              <a:t> करिव ३ फिट अग्लो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75855"/>
            <a:ext cx="11126739" cy="5694218"/>
          </a:xfrm>
        </p:spPr>
        <p:txBody>
          <a:bodyPr/>
          <a:lstStyle/>
          <a:p>
            <a:pPr lvl="0">
              <a:buNone/>
            </a:pPr>
            <a:r>
              <a:rPr lang="ne-NP" b="1" dirty="0" smtClean="0">
                <a:cs typeface="Kalimati" pitchFamily="2"/>
              </a:rPr>
              <a:t>११</a:t>
            </a:r>
            <a:r>
              <a:rPr lang="en-US" b="1" dirty="0" smtClean="0">
                <a:cs typeface="Kalimati" pitchFamily="2"/>
              </a:rPr>
              <a:t>)</a:t>
            </a:r>
            <a:r>
              <a:rPr lang="ne-NP" b="1" dirty="0" smtClean="0">
                <a:cs typeface="Kalimati" pitchFamily="2"/>
              </a:rPr>
              <a:t> समस्या चुनौति र समाधानका उपायहरु</a:t>
            </a:r>
          </a:p>
          <a:p>
            <a:pPr marL="0" indent="0">
              <a:buNone/>
            </a:pPr>
            <a:r>
              <a:rPr lang="ne-NP" dirty="0" smtClean="0">
                <a:latin typeface="Preeti" pitchFamily="2" charset="0"/>
                <a:cs typeface="Kalimati" pitchFamily="2"/>
              </a:rPr>
              <a:t>क) वातावरणिय अध्ययन बिना स्थानिय स्तरमा विभिन्न सडकको नाममा अनुमति विना सडक निर्माण ।</a:t>
            </a:r>
          </a:p>
          <a:p>
            <a:pPr marL="0" indent="0">
              <a:buNone/>
            </a:pPr>
            <a:r>
              <a:rPr lang="ne-NP" dirty="0" smtClean="0">
                <a:latin typeface="Preeti" pitchFamily="2" charset="0"/>
                <a:cs typeface="Kalimati" pitchFamily="2"/>
              </a:rPr>
              <a:t>(ख) वन अतिक्रमण </a:t>
            </a:r>
            <a:r>
              <a:rPr lang="en-US" dirty="0" smtClean="0">
                <a:latin typeface="Times New Roman" pitchFamily="18" charset="0"/>
                <a:cs typeface="Kalimati" pitchFamily="2"/>
              </a:rPr>
              <a:t>:  </a:t>
            </a:r>
            <a:r>
              <a:rPr lang="ne-NP" dirty="0" smtClean="0">
                <a:latin typeface="Preeti" pitchFamily="2" charset="0"/>
                <a:cs typeface="Kalimati" pitchFamily="2"/>
              </a:rPr>
              <a:t>वैज्ञानिक ढ्रगले मापन नभएकोले वन क्षेत्रको सिमाना एकिन गर्न समस्या ।</a:t>
            </a:r>
          </a:p>
          <a:p>
            <a:pPr marL="0" indent="0">
              <a:buNone/>
            </a:pPr>
            <a:r>
              <a:rPr lang="ne-NP" dirty="0" smtClean="0">
                <a:latin typeface="Preeti" pitchFamily="2" charset="0"/>
                <a:cs typeface="Kalimati" pitchFamily="2"/>
              </a:rPr>
              <a:t>(ग) राष्ट्रिय प्राथमिकता प्राप्त आयोजना </a:t>
            </a:r>
            <a:r>
              <a:rPr lang="ne-NP" i="1" dirty="0" smtClean="0">
                <a:latin typeface="Preeti" pitchFamily="2" charset="0"/>
                <a:cs typeface="Kalimati" pitchFamily="2"/>
              </a:rPr>
              <a:t>।</a:t>
            </a:r>
            <a:r>
              <a:rPr lang="ne-NP" dirty="0" smtClean="0">
                <a:latin typeface="Preeti" pitchFamily="2" charset="0"/>
                <a:cs typeface="Kalimati" pitchFamily="2"/>
              </a:rPr>
              <a:t> जल विद्युत आयोजना</a:t>
            </a:r>
            <a:r>
              <a:rPr lang="en-US" dirty="0" smtClean="0">
                <a:latin typeface="Preeti" pitchFamily="2" charset="0"/>
                <a:cs typeface="Kalimati" pitchFamily="2"/>
              </a:rPr>
              <a:t> </a:t>
            </a:r>
            <a:r>
              <a:rPr lang="ne-NP" i="1" dirty="0" smtClean="0">
                <a:latin typeface="Preeti" pitchFamily="2" charset="0"/>
                <a:cs typeface="Kalimati" pitchFamily="2"/>
              </a:rPr>
              <a:t>।</a:t>
            </a:r>
            <a:r>
              <a:rPr lang="ne-NP" dirty="0" smtClean="0">
                <a:latin typeface="Preeti" pitchFamily="2" charset="0"/>
                <a:cs typeface="Kalimati" pitchFamily="2"/>
              </a:rPr>
              <a:t> प्रशारणलाईन निर्माण पहुँच सडक, व्लाष्टिङ लगायतबाट हुने क्षति विषयमा सम्झौतामा कुनै कुरा उल्लेख नभएको ।</a:t>
            </a:r>
          </a:p>
          <a:p>
            <a:pPr marL="0" indent="0">
              <a:buNone/>
            </a:pPr>
            <a:r>
              <a:rPr lang="ne-NP" dirty="0" smtClean="0">
                <a:latin typeface="Preeti" pitchFamily="2" charset="0"/>
                <a:cs typeface="Kalimati" pitchFamily="2"/>
              </a:rPr>
              <a:t>(घ) गत्लाङ क्षेत्रमा डँडेलोले क्षेति पुर्याएको काठको सदुपयोग र पुनरुत्पादनको व्यवस्थापन ।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Kalimati" pitchFamily="2"/>
              </a:rPr>
              <a:t>(</a:t>
            </a:r>
            <a:r>
              <a:rPr lang="ne-NP" dirty="0" smtClean="0">
                <a:latin typeface="Preeti" pitchFamily="2" charset="0"/>
                <a:cs typeface="Kalimati" pitchFamily="2"/>
              </a:rPr>
              <a:t>ङ</a:t>
            </a:r>
            <a:r>
              <a:rPr lang="en-US" dirty="0" smtClean="0">
                <a:latin typeface="Times New Roman" pitchFamily="18" charset="0"/>
                <a:cs typeface="Kalimati" pitchFamily="2"/>
              </a:rPr>
              <a:t>) </a:t>
            </a:r>
            <a:r>
              <a:rPr lang="ne-NP" dirty="0" smtClean="0">
                <a:latin typeface="Times New Roman" pitchFamily="18" charset="0"/>
                <a:cs typeface="Kalimati" pitchFamily="2"/>
              </a:rPr>
              <a:t>वन उद्धम विकासको गति दयनिय </a:t>
            </a:r>
            <a:r>
              <a:rPr lang="en-US" dirty="0" smtClean="0">
                <a:latin typeface="Times New Roman" pitchFamily="18" charset="0"/>
                <a:cs typeface="Kalimati" pitchFamily="2"/>
              </a:rPr>
              <a:t>:</a:t>
            </a:r>
            <a:r>
              <a:rPr lang="ne-NP" dirty="0" smtClean="0">
                <a:latin typeface="Times New Roman" pitchFamily="18" charset="0"/>
                <a:cs typeface="Kalimati" pitchFamily="2"/>
              </a:rPr>
              <a:t>  जडिवुटी प्रशोधन</a:t>
            </a:r>
            <a:r>
              <a:rPr lang="en-US" dirty="0" smtClean="0">
                <a:latin typeface="Times New Roman" pitchFamily="18" charset="0"/>
                <a:cs typeface="Kalimati" pitchFamily="2"/>
              </a:rPr>
              <a:t>,</a:t>
            </a:r>
            <a:r>
              <a:rPr lang="ne-NP" dirty="0" smtClean="0">
                <a:latin typeface="Times New Roman" pitchFamily="18" charset="0"/>
                <a:cs typeface="Kalimati" pitchFamily="2"/>
              </a:rPr>
              <a:t> स</a:t>
            </a:r>
            <a:r>
              <a:rPr lang="en-US" dirty="0" smtClean="0">
                <a:latin typeface="Times New Roman" pitchFamily="18" charset="0"/>
                <a:cs typeface="Kalimati" pitchFamily="2"/>
              </a:rPr>
              <a:t>:</a:t>
            </a:r>
            <a:r>
              <a:rPr lang="ne-NP" dirty="0" smtClean="0">
                <a:latin typeface="Times New Roman" pitchFamily="18" charset="0"/>
                <a:cs typeface="Kalimati" pitchFamily="2"/>
              </a:rPr>
              <a:t>मिल र फर्निचर लगायत वन उद्यम सम्वन्धि उद्योग विस्तार गर्नुपर्ने जस्तै </a:t>
            </a:r>
            <a:r>
              <a:rPr lang="en-US" dirty="0" smtClean="0">
                <a:latin typeface="Times New Roman" pitchFamily="18" charset="0"/>
                <a:cs typeface="Kalimati" pitchFamily="2"/>
              </a:rPr>
              <a:t>:</a:t>
            </a:r>
            <a:r>
              <a:rPr lang="ne-NP" dirty="0" smtClean="0">
                <a:latin typeface="Times New Roman" pitchFamily="18" charset="0"/>
                <a:cs typeface="Kalimati" pitchFamily="2"/>
              </a:rPr>
              <a:t> सिस्नुको पाउडर वनाउने</a:t>
            </a:r>
            <a:r>
              <a:rPr lang="en-US" dirty="0" smtClean="0">
                <a:latin typeface="Times New Roman" pitchFamily="18" charset="0"/>
                <a:cs typeface="Kalimati" pitchFamily="2"/>
              </a:rPr>
              <a:t>,</a:t>
            </a:r>
            <a:r>
              <a:rPr lang="ne-NP" dirty="0" smtClean="0">
                <a:latin typeface="Times New Roman" pitchFamily="18" charset="0"/>
                <a:cs typeface="Kalimati" pitchFamily="2"/>
              </a:rPr>
              <a:t> तितेपाती र धसिङ्गेको तेल प्रशोधन जस्ता कार्यको अथाह सम्भावना रहेको ।</a:t>
            </a:r>
            <a:endParaRPr lang="ne-NP" dirty="0" smtClean="0">
              <a:latin typeface="Preeti" pitchFamily="2" charset="0"/>
              <a:cs typeface="Kalimati" pitchFamily="2"/>
            </a:endParaRPr>
          </a:p>
          <a:p>
            <a:pPr marL="0" indent="0">
              <a:buNone/>
            </a:pPr>
            <a:endParaRPr lang="ne-NP" b="1" i="1" dirty="0" smtClean="0">
              <a:latin typeface="Preeti" pitchFamily="2" charset="0"/>
              <a:cs typeface="Kalimati" pitchFamily="2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129598">
            <a:off x="2901628" y="2684491"/>
            <a:ext cx="638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3200" dirty="0">
                <a:solidFill>
                  <a:srgbClr val="C00000"/>
                </a:solidFill>
              </a:rPr>
              <a:t>सुझावको अपेक्षा सहित धन्यवाद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0F1C96-061B-45F0-8206-AE1E9F05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21920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Preeti" pitchFamily="2" charset="0"/>
              </a:rPr>
              <a:t>kl</a:t>
            </a:r>
            <a:r>
              <a:rPr lang="en-US" b="1" dirty="0" smtClean="0">
                <a:solidFill>
                  <a:srgbClr val="C00000"/>
                </a:solidFill>
                <a:latin typeface="Preeti" pitchFamily="2" charset="0"/>
              </a:rPr>
              <a:t>/</a:t>
            </a:r>
            <a:r>
              <a:rPr lang="en-US" b="1" dirty="0" err="1" smtClean="0">
                <a:solidFill>
                  <a:srgbClr val="C00000"/>
                </a:solidFill>
                <a:latin typeface="Preeti" pitchFamily="2" charset="0"/>
              </a:rPr>
              <a:t>ro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Preeti" pitchFamily="2" charset="0"/>
              </a:rPr>
            </a:b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	/;'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jf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lhNnf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 / 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sfo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{If]q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64E81A4-CA02-4BFA-A2E4-9C17670E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219200"/>
            <a:ext cx="5818908" cy="569145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5BDE8C-ABBF-4A59-94C4-F3F96129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066" y="1219201"/>
            <a:ext cx="623493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23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9EE6F3F-DDB8-40FD-9E13-6E508969816B}"/>
              </a:ext>
            </a:extLst>
          </p:cNvPr>
          <p:cNvGraphicFramePr>
            <a:graphicFrameLocks/>
          </p:cNvGraphicFramePr>
          <p:nvPr/>
        </p:nvGraphicFramePr>
        <p:xfrm>
          <a:off x="-1" y="1233054"/>
          <a:ext cx="5985166" cy="536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0F1C96-061B-45F0-8206-AE1E9F051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219201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kl/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ro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Preeti" pitchFamily="2" charset="0"/>
              </a:rPr>
            </a:b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	/;'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jf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lhNnf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 / 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sfo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{If]q</a:t>
            </a:r>
          </a:p>
        </p:txBody>
      </p:sp>
      <p:pic>
        <p:nvPicPr>
          <p:cNvPr id="1027" name="Picture 3" descr="C:\Users\HP\Desktop\Picture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6416" y="2320060"/>
            <a:ext cx="5619750" cy="41021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384474" y="1440873"/>
            <a:ext cx="394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itchFamily="2"/>
              </a:rPr>
              <a:t>डि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itchFamily="2"/>
              </a:rPr>
              <a:t>.</a:t>
            </a:r>
            <a:r>
              <a:rPr lang="ne-NP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itchFamily="2"/>
              </a:rPr>
              <a:t>व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itchFamily="2"/>
              </a:rPr>
              <a:t>.</a:t>
            </a:r>
            <a:r>
              <a:rPr lang="ne-NP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itchFamily="2"/>
              </a:rPr>
              <a:t>का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itchFamily="2"/>
              </a:rPr>
              <a:t>.</a:t>
            </a:r>
            <a:r>
              <a:rPr lang="ne-NP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itchFamily="2"/>
              </a:rPr>
              <a:t> क्षेत्रमा वनको प्रकार</a:t>
            </a: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7309820"/>
              </p:ext>
            </p:extLst>
          </p:nvPr>
        </p:nvGraphicFramePr>
        <p:xfrm>
          <a:off x="263237" y="748148"/>
          <a:ext cx="11707090" cy="5708069"/>
        </p:xfrm>
        <a:graphic>
          <a:graphicData uri="http://schemas.openxmlformats.org/drawingml/2006/table">
            <a:tbl>
              <a:tblPr/>
              <a:tblGrid>
                <a:gridCol w="478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5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1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4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1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64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890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003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l;=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g=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kb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     </a:t>
                      </a:r>
                      <a:r>
                        <a:rPr lang="en-US" sz="2000" b="1" dirty="0" err="1">
                          <a:latin typeface="Preeti"/>
                          <a:ea typeface="MS Mincho"/>
                          <a:cs typeface="Mangal"/>
                        </a:rPr>
                        <a:t>Tfx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Preeti"/>
                          <a:ea typeface="MS Mincho"/>
                          <a:cs typeface="Mangal"/>
                        </a:rPr>
                        <a:t>;]jf</a:t>
                      </a:r>
                      <a:endParaRPr lang="en-US" sz="200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;</a:t>
                      </a:r>
                      <a:r>
                        <a:rPr lang="en-US" sz="2000" b="1" dirty="0" err="1">
                          <a:latin typeface="Preeti"/>
                          <a:ea typeface="MS Mincho"/>
                          <a:cs typeface="Mangal"/>
                        </a:rPr>
                        <a:t>d"x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Preeti"/>
                          <a:ea typeface="MS Mincho"/>
                          <a:cs typeface="Mangal"/>
                        </a:rPr>
                        <a:t>kbk"lt{sf] cj:yf</a:t>
                      </a:r>
                      <a:endParaRPr lang="en-US" sz="200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l:js[t b/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aGbL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kbk"lt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{ ;+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Vof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l/Qm ;+Vof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s}lkmot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  <a:endParaRPr lang="en-US" sz="200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l8lehgn jg clws[t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clws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[t :t/ </a:t>
                      </a: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gjf</a:t>
                      </a:r>
                      <a:r>
                        <a:rPr lang="en-US" sz="2000" i="1" dirty="0" smtClean="0">
                          <a:latin typeface="Preeti"/>
                          <a:ea typeface="MS Mincho"/>
                          <a:cs typeface="Mangal"/>
                        </a:rPr>
                        <a:t>} . </a:t>
                      </a: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bzf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} 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k|f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=_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Jfg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Hf= km=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)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@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jg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 </a:t>
                      </a: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clws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[t 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clws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[t :t/ 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;</a:t>
                      </a: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ftf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} </a:t>
                      </a:r>
                      <a:r>
                        <a:rPr lang="en-US" sz="2000" dirty="0">
                          <a:latin typeface="Times New Roman"/>
                          <a:ea typeface="MS Mincho"/>
                          <a:cs typeface="Mangal"/>
                        </a:rPr>
                        <a:t>/ </a:t>
                      </a:r>
                      <a:r>
                        <a:rPr lang="en-US" sz="2000" dirty="0" err="1" smtClean="0">
                          <a:latin typeface="Preeti" pitchFamily="2" charset="0"/>
                          <a:ea typeface="MS Mincho"/>
                          <a:cs typeface="Mangal"/>
                        </a:rPr>
                        <a:t>cf7f</a:t>
                      </a:r>
                      <a:r>
                        <a:rPr lang="en-US" sz="2000" dirty="0" smtClean="0">
                          <a:latin typeface="Preeti" pitchFamily="2" charset="0"/>
                          <a:ea typeface="MS Mincho"/>
                          <a:cs typeface="Mangal"/>
                        </a:rPr>
                        <a:t>}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k|f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=_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Jfg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Hf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= km=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$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#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200" b="1" baseline="0" dirty="0" smtClean="0">
                          <a:latin typeface="Preeti"/>
                          <a:ea typeface="MS Mincho"/>
                          <a:cs typeface="Kalimati" pitchFamily="2"/>
                        </a:rPr>
                        <a:t>लोकसेवामा माग गरिएको</a:t>
                      </a:r>
                      <a:endParaRPr lang="en-US" sz="1200" b="1" dirty="0">
                        <a:latin typeface="Preeti"/>
                        <a:ea typeface="MS Mincho"/>
                        <a:cs typeface="Kalimati" pitchFamily="2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#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clws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[t </a:t>
                      </a:r>
                      <a:r>
                        <a:rPr lang="en-US" sz="2000" dirty="0">
                          <a:latin typeface="Times New Roman"/>
                          <a:ea typeface="MS Mincho"/>
                          <a:cs typeface="Mangal"/>
                        </a:rPr>
                        <a:t>/ 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/]~h/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clws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[t :t/ 5}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7f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} </a:t>
                      </a:r>
                      <a:r>
                        <a:rPr lang="en-US" sz="2000" dirty="0">
                          <a:latin typeface="Times New Roman"/>
                          <a:ea typeface="MS Mincho"/>
                          <a:cs typeface="Mangal"/>
                        </a:rPr>
                        <a:t>/ 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Times New Roman"/>
                        </a:rPr>
                        <a:t>;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Times New Roman"/>
                        </a:rPr>
                        <a:t>xfos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Times New Roman"/>
                        </a:rPr>
                        <a:t> :t/ 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Times New Roman"/>
                        </a:rPr>
                        <a:t>kfrf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Times New Roman"/>
                        </a:rPr>
                        <a:t>} -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k|f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=_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Jfg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Hf= km=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@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@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)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$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clws[t </a:t>
                      </a:r>
                      <a:r>
                        <a:rPr lang="en-US" sz="2000">
                          <a:latin typeface="Times New Roman"/>
                          <a:ea typeface="MS Mincho"/>
                          <a:cs typeface="Mangal"/>
                        </a:rPr>
                        <a:t>/ </a:t>
                      </a: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gfoa ;'Aaf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clws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[t :t/ 5}7f} </a:t>
                      </a:r>
                      <a:r>
                        <a:rPr lang="en-US" sz="2000" dirty="0">
                          <a:latin typeface="Times New Roman"/>
                          <a:ea typeface="MS Mincho"/>
                          <a:cs typeface="Mangal"/>
                        </a:rPr>
                        <a:t>/ 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Times New Roman"/>
                        </a:rPr>
                        <a:t>;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Times New Roman"/>
                        </a:rPr>
                        <a:t>xfos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Times New Roman"/>
                        </a:rPr>
                        <a:t> :t/ 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Times New Roman"/>
                        </a:rPr>
                        <a:t>kfrf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Times New Roman"/>
                        </a:rPr>
                        <a:t>}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k|zf;g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;f= k|=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)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%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n]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vfkfn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clws[t :t/ 5}7f} </a:t>
                      </a:r>
                      <a:r>
                        <a:rPr lang="en-US" sz="2000">
                          <a:latin typeface="Times New Roman"/>
                          <a:ea typeface="MS Mincho"/>
                          <a:cs typeface="Mangal"/>
                        </a:rPr>
                        <a:t>/ </a:t>
                      </a:r>
                      <a:r>
                        <a:rPr lang="en-US" sz="2000">
                          <a:latin typeface="Preeti"/>
                          <a:ea typeface="MS Mincho"/>
                          <a:cs typeface="Times New Roman"/>
                        </a:rPr>
                        <a:t>;xfos :t/ kfrf}</a:t>
                      </a:r>
                      <a:endParaRPr lang="en-US" sz="200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k|zf;g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n]vf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)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^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km/]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i6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/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;xfos :t/ kfrf}</a:t>
                      </a:r>
                      <a:r>
                        <a:rPr lang="en-US" sz="2000">
                          <a:latin typeface="Times New Roman"/>
                          <a:ea typeface="MS Mincho"/>
                          <a:cs typeface="Mangal"/>
                        </a:rPr>
                        <a:t>/ </a:t>
                      </a:r>
                      <a:r>
                        <a:rPr lang="en-US" sz="2000">
                          <a:latin typeface="Preeti"/>
                          <a:ea typeface="MS Mincho"/>
                          <a:cs typeface="Times New Roman"/>
                        </a:rPr>
                        <a:t>rf}yf]</a:t>
                      </a:r>
                      <a:endParaRPr lang="en-US" sz="200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Jfg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Hf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= km=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@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@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)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0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&amp;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jg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 /Ifs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&gt;]0fLljlxg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Jfg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Hf= km=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$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$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)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*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sfof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{no ;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xof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]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uL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&gt;]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0fLljlxg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k|zf;g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;f= k|=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@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)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@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! </a:t>
                      </a: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hgf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 s/f/</a:t>
                      </a: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df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 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/x]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sf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]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(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xn'sf ;jf/L rfns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&gt;]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0fLljlxg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k|zf;g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;f= k|=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)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! </a:t>
                      </a: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hgf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 s/f/</a:t>
                      </a: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df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 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/x]sf]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1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Preeti"/>
                          <a:ea typeface="MS Mincho"/>
                          <a:cs typeface="Mangal"/>
                        </a:rPr>
                        <a:t>!)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rf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}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lsbf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/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&gt;]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0fLljlxg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Preeti"/>
                          <a:ea typeface="MS Mincho"/>
                          <a:cs typeface="Mangal"/>
                        </a:rPr>
                        <a:t>k|zf;g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;f= k|=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)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!</a:t>
                      </a: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! </a:t>
                      </a: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hgf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 s/f/</a:t>
                      </a:r>
                      <a:r>
                        <a:rPr lang="en-US" sz="2000" dirty="0" err="1" smtClean="0">
                          <a:latin typeface="Preeti"/>
                          <a:ea typeface="MS Mincho"/>
                          <a:cs typeface="Mangal"/>
                        </a:rPr>
                        <a:t>df</a:t>
                      </a:r>
                      <a:r>
                        <a:rPr lang="en-US" sz="2000" dirty="0" smtClean="0">
                          <a:latin typeface="Preeti"/>
                          <a:ea typeface="MS Mincho"/>
                          <a:cs typeface="Mangal"/>
                        </a:rPr>
                        <a:t> 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/x]</a:t>
                      </a:r>
                      <a:r>
                        <a:rPr lang="en-US" sz="2000" dirty="0" err="1">
                          <a:latin typeface="Preeti"/>
                          <a:ea typeface="MS Mincho"/>
                          <a:cs typeface="Mangal"/>
                        </a:rPr>
                        <a:t>sf</a:t>
                      </a:r>
                      <a:r>
                        <a:rPr lang="en-US" sz="2000" dirty="0">
                          <a:latin typeface="Preeti"/>
                          <a:ea typeface="MS Mincho"/>
                          <a:cs typeface="Mangal"/>
                        </a:rPr>
                        <a:t>]</a:t>
                      </a: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0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Preeti"/>
                          <a:ea typeface="MS Mincho"/>
                          <a:cs typeface="Mangal"/>
                        </a:rPr>
                        <a:t>hDdf</a:t>
                      </a:r>
                      <a:endParaRPr lang="en-US" sz="200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Preeti"/>
                          <a:ea typeface="MS Mincho"/>
                          <a:cs typeface="Mangal"/>
                        </a:rPr>
                        <a:t>!(</a:t>
                      </a:r>
                      <a:endParaRPr lang="en-US" sz="2000" b="1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Preeti"/>
                          <a:ea typeface="MS Mincho"/>
                          <a:cs typeface="Mangal"/>
                        </a:rPr>
                        <a:t>!@</a:t>
                      </a:r>
                      <a:endParaRPr lang="en-US" sz="2000" b="1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Preeti"/>
                          <a:ea typeface="MS Mincho"/>
                          <a:cs typeface="Mangal"/>
                        </a:rPr>
                        <a:t>&amp;</a:t>
                      </a:r>
                      <a:endParaRPr lang="en-US" sz="2000" b="1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Preeti"/>
                        <a:ea typeface="MS Mincho"/>
                        <a:cs typeface="Mangal"/>
                      </a:endParaRPr>
                    </a:p>
                  </a:txBody>
                  <a:tcPr marL="51510" marR="51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7887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l8lehg 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jg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sfof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{no, /;'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jfsf</a:t>
            </a:r>
            <a:r>
              <a:rPr lang="en-US" b="1" dirty="0">
                <a:solidFill>
                  <a:srgbClr val="C00000"/>
                </a:solidFill>
                <a:latin typeface="Preeti" pitchFamily="2" charset="0"/>
              </a:rPr>
              <a:t>] ;+u7gfTds ;/+</a:t>
            </a:r>
            <a:r>
              <a:rPr lang="en-US" b="1" dirty="0" err="1">
                <a:solidFill>
                  <a:srgbClr val="C00000"/>
                </a:solidFill>
                <a:latin typeface="Preeti" pitchFamily="2" charset="0"/>
              </a:rPr>
              <a:t>rgf</a:t>
            </a:r>
            <a:endParaRPr lang="en-US" b="1" dirty="0">
              <a:solidFill>
                <a:srgbClr val="C00000"/>
              </a:solidFill>
              <a:latin typeface="Preeti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41990"/>
            <a:ext cx="11970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ne-NP" sz="2800" b="1" dirty="0" smtClean="0">
                <a:solidFill>
                  <a:srgbClr val="C00000"/>
                </a:solidFill>
                <a:cs typeface="Kalimati" pitchFamily="2"/>
              </a:rPr>
              <a:t>आर्थिक वर्ष २०८०/८१ प्रगतिको संक्षिप्त विवरण </a:t>
            </a:r>
            <a:endParaRPr kumimoji="0" lang="ne-NP" sz="28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Kalimati" pitchFamily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0110" y="581892"/>
          <a:ext cx="11804073" cy="6134714"/>
        </p:xfrm>
        <a:graphic>
          <a:graphicData uri="http://schemas.openxmlformats.org/drawingml/2006/table">
            <a:tbl>
              <a:tblPr/>
              <a:tblGrid>
                <a:gridCol w="318654"/>
                <a:gridCol w="1565563"/>
                <a:gridCol w="2826328"/>
                <a:gridCol w="914400"/>
                <a:gridCol w="997527"/>
                <a:gridCol w="872836"/>
                <a:gridCol w="900546"/>
                <a:gridCol w="789709"/>
                <a:gridCol w="845127"/>
                <a:gridCol w="872836"/>
                <a:gridCol w="900547"/>
              </a:tblGrid>
              <a:tr h="395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सि.नं.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ब.उ.शी.नं.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कार्यक्रमको नाम 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बिनियोजित वार्षिक बजेट (लाखमा)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खर्च रकम (लाखमा)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भौतिक प्रगति प्रतिशत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बित्तीय प्रगति प्रतिशत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पूंजीगत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चालु 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पूंजीगत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चालु 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पूंजीगत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चालु 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पूंजीगत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चालु 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6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१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32900103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वातावरण संरक्षण तथा शहरी वन कार्यक्रम 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२०.२५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१२.४९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२०.२४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१२.३६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१००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१००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99.97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98.95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74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२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32900102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राष्ट्रिय वन संरक्षण तथा व्यवस्थापन कार्यक्रम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२०.९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१३.८९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२०.८४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१२.१५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१००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९९.९१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99.71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87.47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6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३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32901012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डिभिजन वन कार्यालयहरु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२०.५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१६१.५१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२०.४४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१२६.०६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१००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१००</a:t>
                      </a:r>
                      <a:endParaRPr lang="ne-NP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99.70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78.04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74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४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32991122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राष्ट्रिय वन विकास तथा व्यवस्थापन कार्यक्रम संघ शसर्त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७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७.००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६.५९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६.५९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१००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94.14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94.14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6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५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329911244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जडिवुटि विकास कार्यक्रम संघ शसर्त 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६.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६.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१००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100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63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६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329911233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वन तथा भू संरक्षण विभाग संघ शसर्त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६.९९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६.५२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१००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93.27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7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329911264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e-NP" sz="1600" b="0" i="0" u="none" strike="noStrike" dirty="0">
                          <a:solidFill>
                            <a:srgbClr val="000000"/>
                          </a:solidFill>
                          <a:latin typeface="Kalimati"/>
                          <a:cs typeface="Kalimati" pitchFamily="2"/>
                        </a:rPr>
                        <a:t>वातावरण विभाग संघ शसर्त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१५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१४.९९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१००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०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99.93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  -</a:t>
                      </a:r>
                    </a:p>
                  </a:txBody>
                  <a:tcPr marL="7345" marR="7345" marT="7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875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2619" y="609597"/>
          <a:ext cx="11305308" cy="6003005"/>
        </p:xfrm>
        <a:graphic>
          <a:graphicData uri="http://schemas.openxmlformats.org/drawingml/2006/table">
            <a:tbl>
              <a:tblPr/>
              <a:tblGrid>
                <a:gridCol w="1050302"/>
                <a:gridCol w="3909447"/>
                <a:gridCol w="2516343"/>
                <a:gridCol w="3829216"/>
              </a:tblGrid>
              <a:tr h="305807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सि</a:t>
                      </a:r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 नं</a:t>
                      </a:r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ne-NP" sz="1800" b="1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सूचक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इकाइ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यस आ.व.को हाल सम्मको प्रगति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1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सामुदायिक वन 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बाट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 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काठ उत्पादन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क्यू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 फि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 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३७१५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.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१९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0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2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सरकारद्वारा व्यवस्थित वन 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बाट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 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काठ उत्पादन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क्यू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 फि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 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3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निजि वन 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निजि आवादी बाट 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क्यू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 फि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 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4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विरुवा उत्पादन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संख्या 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५०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,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०००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5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विरुवा खरिद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संख्या 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६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,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०००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6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विरुवा वितरण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संख्या 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१६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,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०००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7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वन 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क्षेत्रभित्र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 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वृक्षारोपण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हेक्टर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१५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8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दिवस/समारोहमा रोपिएको विरुवा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संख्या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२००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9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थप पानी मूहान पोखरी संरक्षण र सिमसार क्षेत्र व्यवस्थापन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संख्या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१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10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रोजगारी श्रृजना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जना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ne-NP" sz="1800" b="0" i="0" u="none" strike="noStrike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५०००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11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पूजिंगत खर्च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प्रतिशत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९९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.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९९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12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बेरजु फरछयौट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प्रतिशत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13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गुनासो व्यवस्थापन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प्रतिशत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१००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14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उत्पादित काठ विक्री 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क्यू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फि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 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४७८३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.</a:t>
                      </a:r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२९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15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समिति संस्थानको आम्दानी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रु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ne-NP" sz="1800" b="0" i="0" u="none" strike="noStrike" dirty="0">
                          <a:solidFill>
                            <a:srgbClr val="000000"/>
                          </a:solidFill>
                          <a:latin typeface="Kalimati"/>
                        </a:rPr>
                        <a:t> 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१३९६२३४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16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मुद्धा सम्बन्धि विवरण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गोटा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१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Kalimati"/>
                        </a:rPr>
                        <a:t>17</a:t>
                      </a:r>
                      <a:endParaRPr lang="ne-NP" sz="1800" b="0" i="0" u="none" strike="noStrike" dirty="0">
                        <a:solidFill>
                          <a:srgbClr val="000000"/>
                        </a:solidFill>
                        <a:latin typeface="Kalimat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सामुदायिक वन नविकरण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>
                          <a:solidFill>
                            <a:srgbClr val="000000"/>
                          </a:solidFill>
                          <a:latin typeface="Kalimati"/>
                        </a:rPr>
                        <a:t>संख्या</a:t>
                      </a: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 smtClean="0">
                          <a:solidFill>
                            <a:srgbClr val="000000"/>
                          </a:solidFill>
                          <a:latin typeface="Fontasy Himali"/>
                        </a:rPr>
                        <a:t>६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Fontasy Himali"/>
                      </a:endParaRPr>
                    </a:p>
                  </a:txBody>
                  <a:tcPr marL="4250" marR="4250" marT="42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763" y="0"/>
            <a:ext cx="1137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ne-NP" sz="2400" b="1" dirty="0" smtClean="0">
                <a:solidFill>
                  <a:srgbClr val="C00000"/>
                </a:solidFill>
                <a:latin typeface="Kalimati" panose="00000400000000000000" pitchFamily="2"/>
                <a:cs typeface="Kalimati" panose="00000400000000000000" pitchFamily="2"/>
              </a:rPr>
              <a:t>आर्थिक वर्ष २०८०/०८१ को वस्तुगत प्रगती</a:t>
            </a:r>
          </a:p>
          <a:p>
            <a:pPr algn="ctr" fontAlgn="t"/>
            <a:endParaRPr lang="ne-NP" sz="2400" b="1" dirty="0">
              <a:solidFill>
                <a:srgbClr val="C00000"/>
              </a:solidFill>
              <a:latin typeface="Kalimati" panose="00000400000000000000" pitchFamily="2"/>
              <a:cs typeface="Kalimati" panose="00000400000000000000" pitchFamily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872837"/>
            <a:ext cx="11126739" cy="5223163"/>
          </a:xfrm>
        </p:spPr>
        <p:txBody>
          <a:bodyPr>
            <a:normAutofit/>
          </a:bodyPr>
          <a:lstStyle/>
          <a:p>
            <a:r>
              <a:rPr lang="ne-NP" sz="2000" dirty="0" smtClean="0">
                <a:cs typeface="Kalimati" pitchFamily="2"/>
              </a:rPr>
              <a:t>स्थानीय स्तरमा पर्यावरणमैत्री बाल एवं जेष्ठ नागरिक हरित पार्क निर्माण तथा व्यवस्थापन </a:t>
            </a:r>
            <a:r>
              <a:rPr lang="en-US" sz="2000" dirty="0" smtClean="0">
                <a:cs typeface="Kalimati" pitchFamily="2"/>
              </a:rPr>
              <a:t>: </a:t>
            </a:r>
            <a:r>
              <a:rPr lang="ne-NP" sz="2000" dirty="0" smtClean="0">
                <a:cs typeface="Kalimati" pitchFamily="2"/>
              </a:rPr>
              <a:t>५ लाख</a:t>
            </a:r>
          </a:p>
          <a:p>
            <a:r>
              <a:rPr lang="ne-NP" sz="2000" dirty="0" smtClean="0">
                <a:cs typeface="Kalimati" pitchFamily="2"/>
              </a:rPr>
              <a:t>हरियाली पार्क निर्माण तथा व्यवस्थापन कालिका ४ भदौरे रसुवा </a:t>
            </a:r>
            <a:r>
              <a:rPr lang="en-US" sz="2000" dirty="0" smtClean="0">
                <a:cs typeface="Kalimati" pitchFamily="2"/>
              </a:rPr>
              <a:t>: </a:t>
            </a:r>
            <a:r>
              <a:rPr lang="ne-NP" sz="2000" dirty="0" smtClean="0">
                <a:cs typeface="Kalimati" pitchFamily="2"/>
              </a:rPr>
              <a:t>१० लाख</a:t>
            </a:r>
          </a:p>
          <a:p>
            <a:r>
              <a:rPr lang="ne-NP" sz="2000" dirty="0" smtClean="0">
                <a:cs typeface="Kalimati" pitchFamily="2"/>
              </a:rPr>
              <a:t>प्राकृतिक रुपमा रहेका जडिवुटी संरक्षण तथा व्यवस्थापन </a:t>
            </a:r>
            <a:r>
              <a:rPr lang="en-US" sz="2000" dirty="0" smtClean="0">
                <a:cs typeface="Kalimati" pitchFamily="2"/>
              </a:rPr>
              <a:t>:</a:t>
            </a:r>
            <a:r>
              <a:rPr lang="ne-NP" sz="2000" dirty="0" smtClean="0">
                <a:cs typeface="Kalimati" pitchFamily="2"/>
              </a:rPr>
              <a:t> ५ लाख</a:t>
            </a:r>
          </a:p>
          <a:p>
            <a:r>
              <a:rPr lang="ne-NP" sz="2000" dirty="0" smtClean="0">
                <a:cs typeface="Kalimati" pitchFamily="2"/>
              </a:rPr>
              <a:t>गत्लाङ क्षेत्रमा डढेलोले क्षतिग्रस्त वन क्षेत्र व्यवस्थापन </a:t>
            </a:r>
            <a:r>
              <a:rPr lang="en-US" sz="2000" dirty="0" smtClean="0">
                <a:cs typeface="Kalimati" pitchFamily="2"/>
              </a:rPr>
              <a:t>:</a:t>
            </a:r>
            <a:r>
              <a:rPr lang="ne-NP" sz="2000" dirty="0" smtClean="0">
                <a:cs typeface="Kalimati" pitchFamily="2"/>
              </a:rPr>
              <a:t> २० लाख</a:t>
            </a:r>
          </a:p>
          <a:p>
            <a:r>
              <a:rPr lang="ne-NP" sz="2000" dirty="0" smtClean="0">
                <a:cs typeface="Kalimati" pitchFamily="2"/>
              </a:rPr>
              <a:t>हैसियत बिग्रेको वन क्षेत्रमा पुनरोत्पादन प्रवर्द्धन तथा संरक्षण </a:t>
            </a:r>
            <a:r>
              <a:rPr lang="en-US" sz="2000" dirty="0" smtClean="0">
                <a:cs typeface="Kalimati" pitchFamily="2"/>
              </a:rPr>
              <a:t>:</a:t>
            </a:r>
            <a:r>
              <a:rPr lang="ne-NP" sz="2000" dirty="0" smtClean="0">
                <a:cs typeface="Kalimati" pitchFamily="2"/>
              </a:rPr>
              <a:t> १० लाख</a:t>
            </a:r>
          </a:p>
          <a:p>
            <a:r>
              <a:rPr lang="ne-NP" sz="2000" dirty="0" smtClean="0">
                <a:cs typeface="Kalimati" pitchFamily="2"/>
              </a:rPr>
              <a:t>गत/विगत आ.व. मा भएको जडीबुटी खेती विस्तार क्षेत्रमा पुन रोपणका लागी विरुवा खरिद, गोडमेल तथा क्षेत्र विस्तार आदी </a:t>
            </a:r>
            <a:r>
              <a:rPr lang="en-US" sz="2000" dirty="0" smtClean="0">
                <a:cs typeface="Kalimati" pitchFamily="2"/>
              </a:rPr>
              <a:t>:</a:t>
            </a:r>
            <a:r>
              <a:rPr lang="ne-NP" sz="2000" dirty="0" smtClean="0">
                <a:cs typeface="Kalimati" pitchFamily="2"/>
              </a:rPr>
              <a:t> ५ लाख</a:t>
            </a:r>
          </a:p>
          <a:p>
            <a:r>
              <a:rPr lang="ne-NP" sz="2000" dirty="0" smtClean="0">
                <a:cs typeface="Kalimati" pitchFamily="2"/>
              </a:rPr>
              <a:t>निजि जग्गामा उच्च मूल्य भएका फलफुल(मेकाडामिया र पिकानट समेत)का विरुवा खरिद तथा वितरण </a:t>
            </a:r>
            <a:r>
              <a:rPr lang="en-US" sz="2000" dirty="0" smtClean="0">
                <a:cs typeface="Kalimati" pitchFamily="2"/>
              </a:rPr>
              <a:t>:</a:t>
            </a:r>
            <a:r>
              <a:rPr lang="ne-NP" sz="2000" dirty="0" smtClean="0">
                <a:cs typeface="Kalimati" pitchFamily="2"/>
              </a:rPr>
              <a:t> ३ लाख</a:t>
            </a:r>
          </a:p>
          <a:p>
            <a:r>
              <a:rPr lang="ne-NP" sz="2000" dirty="0" smtClean="0">
                <a:cs typeface="Kalimati" pitchFamily="2"/>
              </a:rPr>
              <a:t>वन अतिक्रमण हटाई वृक्षारोपण </a:t>
            </a:r>
            <a:r>
              <a:rPr lang="en-US" sz="2000" dirty="0" smtClean="0">
                <a:cs typeface="Kalimati" pitchFamily="2"/>
              </a:rPr>
              <a:t>:</a:t>
            </a:r>
            <a:r>
              <a:rPr lang="ne-NP" sz="2000" dirty="0" smtClean="0">
                <a:cs typeface="Kalimati" pitchFamily="2"/>
              </a:rPr>
              <a:t> ७</a:t>
            </a:r>
            <a:r>
              <a:rPr lang="en-US" sz="2000" dirty="0" smtClean="0">
                <a:cs typeface="Kalimati" pitchFamily="2"/>
              </a:rPr>
              <a:t>.</a:t>
            </a:r>
            <a:r>
              <a:rPr lang="ne-NP" sz="2000" dirty="0" smtClean="0">
                <a:cs typeface="Kalimati" pitchFamily="2"/>
              </a:rPr>
              <a:t>५ लाख</a:t>
            </a:r>
          </a:p>
          <a:p>
            <a:r>
              <a:rPr lang="ne-NP" sz="2000" dirty="0" smtClean="0">
                <a:cs typeface="Kalimati" pitchFamily="2"/>
              </a:rPr>
              <a:t>वन डढेलो व्यवस्थापन कार्ययोजना कार्यान्वयन </a:t>
            </a:r>
            <a:r>
              <a:rPr lang="en-US" sz="2000" dirty="0" smtClean="0">
                <a:cs typeface="Kalimati" pitchFamily="2"/>
              </a:rPr>
              <a:t>:</a:t>
            </a:r>
            <a:r>
              <a:rPr lang="ne-NP" sz="2000" dirty="0" smtClean="0">
                <a:cs typeface="Kalimati" pitchFamily="2"/>
              </a:rPr>
              <a:t> ४ लाख</a:t>
            </a:r>
          </a:p>
          <a:p>
            <a:r>
              <a:rPr lang="ne-NP" sz="2000" dirty="0" smtClean="0">
                <a:cs typeface="Kalimati" pitchFamily="2"/>
              </a:rPr>
              <a:t>मानव वन्यजन्तु द्वन्द्व न्यूनीकरण </a:t>
            </a:r>
            <a:r>
              <a:rPr lang="en-US" sz="2000" dirty="0" smtClean="0">
                <a:cs typeface="Kalimati" pitchFamily="2"/>
              </a:rPr>
              <a:t>:</a:t>
            </a:r>
            <a:r>
              <a:rPr lang="ne-NP" sz="2000" dirty="0" smtClean="0">
                <a:cs typeface="Kalimati" pitchFamily="2"/>
              </a:rPr>
              <a:t> २ लाख</a:t>
            </a:r>
          </a:p>
          <a:p>
            <a:endParaRPr lang="en-US" sz="2000" dirty="0">
              <a:cs typeface="Kalimati" pitchFamily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351" y="180109"/>
            <a:ext cx="11376121" cy="720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Kalimati" pitchFamily="2"/>
              </a:rPr>
              <a:t>चालू आ व २०८१/८२ को वजेट कार्यक्रमको सारांश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Kalimati" pitchFamily="2"/>
              </a:rPr>
              <a:t>/</a:t>
            </a:r>
            <a:r>
              <a:rPr kumimoji="0" lang="ne-N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Kalimati" pitchFamily="2"/>
              </a:rPr>
              <a:t> मुख्य कार्यक्रमहरु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Kalimati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75855"/>
            <a:ext cx="11126739" cy="5694218"/>
          </a:xfrm>
        </p:spPr>
        <p:txBody>
          <a:bodyPr/>
          <a:lstStyle/>
          <a:p>
            <a:pPr lvl="0">
              <a:buNone/>
            </a:pPr>
            <a:r>
              <a:rPr lang="ne-NP" b="1" dirty="0" smtClean="0"/>
              <a:t>१</a:t>
            </a:r>
            <a:r>
              <a:rPr lang="en-US" b="1" dirty="0" smtClean="0"/>
              <a:t>) </a:t>
            </a:r>
            <a:r>
              <a:rPr lang="ne-NP" b="1" dirty="0" smtClean="0"/>
              <a:t>दिगो</a:t>
            </a:r>
            <a:r>
              <a:rPr lang="en-US" b="1" dirty="0" smtClean="0"/>
              <a:t> </a:t>
            </a:r>
            <a:r>
              <a:rPr lang="ne-NP" b="1" dirty="0" smtClean="0"/>
              <a:t>वन</a:t>
            </a:r>
            <a:r>
              <a:rPr lang="en-US" b="1" dirty="0" smtClean="0"/>
              <a:t> </a:t>
            </a:r>
            <a:r>
              <a:rPr lang="ne-NP" b="1" dirty="0" smtClean="0"/>
              <a:t>व्यवस्थापन</a:t>
            </a:r>
            <a:r>
              <a:rPr lang="en-US" b="1" dirty="0" smtClean="0"/>
              <a:t> : </a:t>
            </a:r>
            <a:r>
              <a:rPr lang="ne-NP" dirty="0" smtClean="0"/>
              <a:t>लागु नभएको ।</a:t>
            </a:r>
            <a:endParaRPr lang="en-US" dirty="0" smtClean="0"/>
          </a:p>
          <a:p>
            <a:pPr lvl="0">
              <a:buNone/>
            </a:pPr>
            <a:r>
              <a:rPr lang="ne-NP" b="1" dirty="0" smtClean="0"/>
              <a:t>२</a:t>
            </a:r>
            <a:r>
              <a:rPr lang="en-US" b="1" dirty="0" smtClean="0"/>
              <a:t>) </a:t>
            </a:r>
            <a:r>
              <a:rPr lang="ne-NP" b="1" dirty="0" smtClean="0"/>
              <a:t>विगत ५ वर्षको विरुवा उत्पादनको विवरण </a:t>
            </a:r>
            <a:r>
              <a:rPr lang="en-US" b="1" dirty="0" smtClean="0"/>
              <a:t>:</a:t>
            </a:r>
          </a:p>
          <a:p>
            <a:r>
              <a:rPr lang="ne-NP" dirty="0" smtClean="0"/>
              <a:t>प्रजाति</a:t>
            </a:r>
            <a:r>
              <a:rPr lang="en-US" dirty="0" smtClean="0"/>
              <a:t> :</a:t>
            </a:r>
            <a:r>
              <a:rPr lang="ne-NP" dirty="0" smtClean="0"/>
              <a:t> ठिंग्रेसल्ला</a:t>
            </a:r>
            <a:r>
              <a:rPr lang="en-US" dirty="0" smtClean="0"/>
              <a:t>,</a:t>
            </a:r>
            <a:r>
              <a:rPr lang="ne-NP" dirty="0" smtClean="0"/>
              <a:t> टिमुर</a:t>
            </a:r>
            <a:r>
              <a:rPr lang="en-US" dirty="0" smtClean="0"/>
              <a:t>,</a:t>
            </a:r>
            <a:r>
              <a:rPr lang="ne-NP" dirty="0" smtClean="0"/>
              <a:t> ओखर</a:t>
            </a:r>
            <a:r>
              <a:rPr lang="en-US" dirty="0" smtClean="0"/>
              <a:t>,</a:t>
            </a:r>
            <a:r>
              <a:rPr lang="ne-NP" dirty="0" smtClean="0"/>
              <a:t> मयुरपंखी धुपी</a:t>
            </a:r>
            <a:r>
              <a:rPr lang="en-US" dirty="0" smtClean="0"/>
              <a:t>,</a:t>
            </a:r>
            <a:r>
              <a:rPr lang="ne-NP" dirty="0" smtClean="0"/>
              <a:t> सतुवा लगायत ।</a:t>
            </a:r>
            <a:endParaRPr lang="en-US" dirty="0" smtClean="0"/>
          </a:p>
          <a:p>
            <a:r>
              <a:rPr lang="ne-NP" dirty="0" smtClean="0"/>
              <a:t>संख्या</a:t>
            </a:r>
            <a:r>
              <a:rPr lang="en-US" dirty="0" smtClean="0"/>
              <a:t> :</a:t>
            </a:r>
            <a:r>
              <a:rPr lang="ne-NP" dirty="0" smtClean="0"/>
              <a:t> १६६०२५।००</a:t>
            </a:r>
            <a:endParaRPr lang="en-US" dirty="0" smtClean="0"/>
          </a:p>
          <a:p>
            <a:pPr lvl="0">
              <a:buNone/>
            </a:pPr>
            <a:r>
              <a:rPr lang="ne-NP" b="1" dirty="0" smtClean="0"/>
              <a:t>३</a:t>
            </a:r>
            <a:r>
              <a:rPr lang="en-US" b="1" dirty="0" smtClean="0"/>
              <a:t>) </a:t>
            </a:r>
            <a:r>
              <a:rPr lang="ne-NP" b="1" dirty="0" smtClean="0"/>
              <a:t>विगत ५ वर्षमा भएको</a:t>
            </a:r>
            <a:r>
              <a:rPr lang="en-US" b="1" dirty="0" smtClean="0"/>
              <a:t> </a:t>
            </a:r>
            <a:r>
              <a:rPr lang="ne-NP" b="1" dirty="0" smtClean="0"/>
              <a:t>वृक्षारोपण</a:t>
            </a:r>
            <a:r>
              <a:rPr lang="en-US" b="1" dirty="0" smtClean="0"/>
              <a:t> :</a:t>
            </a:r>
          </a:p>
          <a:p>
            <a:r>
              <a:rPr lang="ne-NP" dirty="0" smtClean="0"/>
              <a:t>वृक्षारोपण गरिएको क्षेत्रफल</a:t>
            </a:r>
            <a:r>
              <a:rPr lang="en-US" dirty="0" smtClean="0"/>
              <a:t> : </a:t>
            </a:r>
            <a:r>
              <a:rPr lang="ne-NP" dirty="0" smtClean="0"/>
              <a:t>१११</a:t>
            </a:r>
            <a:r>
              <a:rPr lang="en-US" dirty="0" smtClean="0"/>
              <a:t>.</a:t>
            </a:r>
            <a:r>
              <a:rPr lang="ne-NP" dirty="0" smtClean="0"/>
              <a:t>५० हेक्टर</a:t>
            </a:r>
            <a:endParaRPr lang="en-US" dirty="0" smtClean="0"/>
          </a:p>
          <a:p>
            <a:r>
              <a:rPr lang="ne-NP" dirty="0" smtClean="0"/>
              <a:t>संरक्षणको व्यवस्था</a:t>
            </a:r>
            <a:r>
              <a:rPr lang="en-US" dirty="0" smtClean="0"/>
              <a:t> : </a:t>
            </a:r>
            <a:r>
              <a:rPr lang="ne-NP" dirty="0" smtClean="0"/>
              <a:t>सम्वन्धित उपभोक्तावाट ।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351" y="180109"/>
            <a:ext cx="11376121" cy="581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e-NP" sz="2800" b="1" dirty="0" smtClean="0">
                <a:solidFill>
                  <a:srgbClr val="C00000"/>
                </a:solidFill>
                <a:cs typeface="Kalimati" pitchFamily="2"/>
              </a:rPr>
              <a:t>विगत ५ आर्थिक वर्षमा भए गरेका प्रमुख उपलब्धिहरु</a:t>
            </a:r>
            <a:endParaRPr lang="en-US" sz="2800" b="1" dirty="0">
              <a:solidFill>
                <a:srgbClr val="C00000"/>
              </a:solidFill>
              <a:cs typeface="Kalimati" pitchFamily="2"/>
            </a:endParaRPr>
          </a:p>
        </p:txBody>
      </p:sp>
      <p:pic>
        <p:nvPicPr>
          <p:cNvPr id="5" name="Picture 4" descr="C:\Users\c\Desktop\Photo Program\Satuwa plantation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819" y="3546762"/>
            <a:ext cx="4918364" cy="268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\AppData\Local\Temp\Rar$DIa5492.28802\IMG_20190626_1237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172132"/>
            <a:ext cx="5458691" cy="403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85710" y="6248400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dirty="0" smtClean="0"/>
              <a:t> सतुवाको हालको अवस्था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8473" y="6276109"/>
            <a:ext cx="465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dirty="0" smtClean="0">
                <a:solidFill>
                  <a:srgbClr val="FF0000"/>
                </a:solidFill>
              </a:rPr>
              <a:t> </a:t>
            </a:r>
            <a:r>
              <a:rPr lang="ne-NP" dirty="0" smtClean="0"/>
              <a:t>आ</a:t>
            </a:r>
            <a:r>
              <a:rPr lang="en-US" dirty="0" smtClean="0"/>
              <a:t>.</a:t>
            </a:r>
            <a:r>
              <a:rPr lang="ne-NP" dirty="0" smtClean="0"/>
              <a:t>व</a:t>
            </a:r>
            <a:r>
              <a:rPr lang="en-US" dirty="0" smtClean="0"/>
              <a:t>.</a:t>
            </a:r>
            <a:r>
              <a:rPr lang="ne-NP" dirty="0" smtClean="0"/>
              <a:t> २०७९।८० मा सतुवाको वृक्षारोपण पश्चातको फोटो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75855"/>
            <a:ext cx="11126739" cy="5694218"/>
          </a:xfrm>
        </p:spPr>
        <p:txBody>
          <a:bodyPr/>
          <a:lstStyle/>
          <a:p>
            <a:pPr>
              <a:buNone/>
            </a:pPr>
            <a:r>
              <a:rPr lang="ne-NP" b="1" dirty="0" smtClean="0"/>
              <a:t>४</a:t>
            </a:r>
            <a:r>
              <a:rPr lang="en-US" b="1" dirty="0" smtClean="0"/>
              <a:t>) </a:t>
            </a:r>
            <a:r>
              <a:rPr lang="ne-NP" b="1" dirty="0" smtClean="0"/>
              <a:t>विगत ५ वर्षमा भएको जडिवुटी वृक्षारोपण तथा खेति विस्तार </a:t>
            </a:r>
            <a:r>
              <a:rPr lang="en-US" b="1" dirty="0" smtClean="0"/>
              <a:t>:</a:t>
            </a:r>
            <a:endParaRPr lang="ne-NP" b="1" dirty="0" smtClean="0"/>
          </a:p>
          <a:p>
            <a:r>
              <a:rPr lang="ne-NP" dirty="0" smtClean="0"/>
              <a:t>जडिवुटी वृक्षारोपण तथा खेति विस्तार गरिएको स्थान </a:t>
            </a:r>
            <a:r>
              <a:rPr lang="en-US" b="1" dirty="0" smtClean="0"/>
              <a:t>:</a:t>
            </a:r>
            <a:r>
              <a:rPr lang="ne-NP" b="1" dirty="0" smtClean="0"/>
              <a:t> ६ स्थान ।</a:t>
            </a:r>
            <a:endParaRPr lang="en-US" dirty="0" smtClean="0"/>
          </a:p>
          <a:p>
            <a:r>
              <a:rPr lang="ne-NP" dirty="0" smtClean="0"/>
              <a:t>जडिवुटी वृक्षारोपण तथा खेति विस्तार गरिएको क्षेत्रफल </a:t>
            </a:r>
            <a:r>
              <a:rPr lang="en-US" b="1" dirty="0" smtClean="0"/>
              <a:t>:</a:t>
            </a:r>
            <a:r>
              <a:rPr lang="ne-NP" b="1" dirty="0" smtClean="0"/>
              <a:t> करिव १५०० रोपनी ।</a:t>
            </a:r>
            <a:endParaRPr lang="en-US" dirty="0" smtClean="0"/>
          </a:p>
          <a:p>
            <a:r>
              <a:rPr lang="ne-NP" dirty="0" smtClean="0"/>
              <a:t>मुख्य मुख्य प्रजातिहरु </a:t>
            </a:r>
            <a:r>
              <a:rPr lang="en-US" b="1" dirty="0" smtClean="0"/>
              <a:t>:</a:t>
            </a:r>
            <a:r>
              <a:rPr lang="ne-NP" b="1" dirty="0" smtClean="0"/>
              <a:t> टिमुर </a:t>
            </a:r>
            <a:r>
              <a:rPr lang="en-US" b="1" dirty="0" smtClean="0"/>
              <a:t>,</a:t>
            </a:r>
            <a:r>
              <a:rPr lang="ne-NP" b="1" dirty="0" smtClean="0"/>
              <a:t> लौठसल्ला</a:t>
            </a:r>
            <a:r>
              <a:rPr lang="en-US" b="1" dirty="0" smtClean="0"/>
              <a:t>,</a:t>
            </a:r>
            <a:r>
              <a:rPr lang="ne-NP" b="1" dirty="0" smtClean="0"/>
              <a:t> सतुवा</a:t>
            </a:r>
            <a:r>
              <a:rPr lang="en-US" b="1" dirty="0" smtClean="0"/>
              <a:t>,</a:t>
            </a:r>
            <a:r>
              <a:rPr lang="ne-NP" b="1" dirty="0" smtClean="0"/>
              <a:t> चिराईतो आदि ।</a:t>
            </a:r>
            <a:endParaRPr lang="en-US" dirty="0" smtClean="0"/>
          </a:p>
          <a:p>
            <a:r>
              <a:rPr lang="ne-NP" dirty="0" smtClean="0"/>
              <a:t>हालको अवस्था</a:t>
            </a:r>
            <a:r>
              <a:rPr lang="en-US" dirty="0" smtClean="0"/>
              <a:t>(</a:t>
            </a:r>
            <a:r>
              <a:rPr lang="ne-NP" dirty="0" smtClean="0"/>
              <a:t>हालको अवस्था देखिने फोटो </a:t>
            </a:r>
            <a:r>
              <a:rPr lang="en-US" dirty="0" smtClean="0"/>
              <a:t>)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351" y="180109"/>
            <a:ext cx="11376121" cy="581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e-NP" sz="2800" b="1" dirty="0" smtClean="0">
                <a:solidFill>
                  <a:srgbClr val="C00000"/>
                </a:solidFill>
                <a:cs typeface="Kalimati" pitchFamily="2"/>
              </a:rPr>
              <a:t>विगत ५ आर्थिक वर्षमा भए गरेका प्रमुख उपलब्धिहरु</a:t>
            </a:r>
            <a:endParaRPr lang="en-US" sz="2800" b="1" dirty="0">
              <a:solidFill>
                <a:srgbClr val="C00000"/>
              </a:solidFill>
              <a:cs typeface="Kalimati" pitchFamily="2"/>
            </a:endParaRP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027189"/>
            <a:ext cx="7315201" cy="3011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692" y="6165273"/>
            <a:ext cx="527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1" dirty="0" smtClean="0"/>
              <a:t>आ</a:t>
            </a:r>
            <a:r>
              <a:rPr lang="en-US" sz="1400" b="1" dirty="0" smtClean="0"/>
              <a:t>.</a:t>
            </a:r>
            <a:r>
              <a:rPr lang="ne-NP" sz="1400" b="1" dirty="0" smtClean="0"/>
              <a:t>व</a:t>
            </a:r>
            <a:r>
              <a:rPr lang="en-US" sz="1400" b="1" dirty="0" smtClean="0"/>
              <a:t>.</a:t>
            </a:r>
            <a:r>
              <a:rPr lang="ne-NP" sz="1400" b="1" dirty="0" smtClean="0"/>
              <a:t> २०७७।७८ मा उत्तरगया गा</a:t>
            </a:r>
            <a:r>
              <a:rPr lang="en-US" sz="1400" b="1" dirty="0" smtClean="0"/>
              <a:t>.</a:t>
            </a:r>
            <a:r>
              <a:rPr lang="ne-NP" sz="1400" b="1" dirty="0" smtClean="0"/>
              <a:t>पा</a:t>
            </a:r>
            <a:r>
              <a:rPr lang="en-US" sz="1400" b="1" dirty="0" smtClean="0"/>
              <a:t>.</a:t>
            </a:r>
            <a:r>
              <a:rPr lang="ne-NP" sz="1400" b="1" dirty="0" smtClean="0"/>
              <a:t>०१ मा गरिएको टिमुर र लौठसल्ला वृक्षारोपण</a:t>
            </a:r>
            <a:endParaRPr lang="en-US" sz="1400" b="1" dirty="0"/>
          </a:p>
        </p:txBody>
      </p:sp>
      <p:pic>
        <p:nvPicPr>
          <p:cNvPr id="1026" name="Picture 2" descr="C:\Users\HP\Desktop\1722760512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0972" y="2992582"/>
            <a:ext cx="2649537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41673" y="6182381"/>
            <a:ext cx="383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1" dirty="0" smtClean="0"/>
              <a:t>हाल करिव ४ फिट अग्लो भएको विरुवा</a:t>
            </a:r>
            <a:endParaRPr lang="en-U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3733</TotalTime>
  <Words>1488</Words>
  <Application>Microsoft Office PowerPoint</Application>
  <PresentationFormat>Custom</PresentationFormat>
  <Paragraphs>366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Slide 1</vt:lpstr>
      <vt:lpstr>kl/ro  /;'jf lhNnf / sfo{If]q</vt:lpstr>
      <vt:lpstr>kl/ro  /;'jf lhNnf / sfo{If]q</vt:lpstr>
      <vt:lpstr>l8lehg jg sfof{no, /;'jfsf] ;+u7gfTds ;/+rgf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l8lehg jg sfof{no, /;jf                        wGr], /;jf</dc:title>
  <dc:creator>lenovo</dc:creator>
  <cp:lastModifiedBy>HP</cp:lastModifiedBy>
  <cp:revision>392</cp:revision>
  <dcterms:created xsi:type="dcterms:W3CDTF">2020-07-31T14:50:48Z</dcterms:created>
  <dcterms:modified xsi:type="dcterms:W3CDTF">2024-08-04T10:44:02Z</dcterms:modified>
</cp:coreProperties>
</file>